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lvl1pPr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1pPr>
    <a:lvl2pPr indent="228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2pPr>
    <a:lvl3pPr indent="457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3pPr>
    <a:lvl4pPr indent="685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4pPr>
    <a:lvl5pPr indent="9144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5pPr>
    <a:lvl6pPr indent="11430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6pPr>
    <a:lvl7pPr indent="1371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7pPr>
    <a:lvl8pPr indent="1600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8pPr>
    <a:lvl9pPr indent="1828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F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solidFill>
                <a:srgbClr val="87660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One</a:t>
            </a:r>
            <a:endParaRPr cap="all" sz="36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Two</a:t>
            </a:r>
            <a:endParaRPr cap="all" sz="36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Three</a:t>
            </a:r>
            <a:endParaRPr cap="all" sz="36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Four</a:t>
            </a:r>
            <a:endParaRPr cap="all" sz="36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278468" y="8356600"/>
            <a:ext cx="1245950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Shape 3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One</a:t>
            </a:r>
            <a:endParaRPr cap="all" sz="24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Two</a:t>
            </a:r>
            <a:endParaRPr cap="all" sz="24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Three</a:t>
            </a:r>
            <a:endParaRPr cap="all" sz="24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Four</a:t>
            </a:r>
            <a:endParaRPr cap="all" sz="24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1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78468" y="8356600"/>
            <a:ext cx="1245950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45" name="Shape 45"/>
          <p:cNvSpPr/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One</a:t>
            </a:r>
            <a:endParaRPr cap="all" sz="24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Two</a:t>
            </a:r>
            <a:endParaRPr cap="all" sz="24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Three</a:t>
            </a:r>
            <a:endParaRPr cap="all" sz="24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Four</a:t>
            </a:r>
            <a:endParaRPr cap="all" sz="24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" name="Shape 10"/>
          <p:cNvSpPr/>
          <p:nvPr/>
        </p:nvSpPr>
        <p:spPr>
          <a:xfrm rot="5400000">
            <a:off x="4960888" y="9198808"/>
            <a:ext cx="592215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" name="Shape 11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Shape 1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Body Level One</a:t>
            </a:r>
            <a:endParaRPr cap="all" sz="4200">
              <a:solidFill>
                <a:srgbClr val="DEDEDE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Two</a:t>
            </a:r>
            <a:endParaRPr cap="all" sz="4500">
              <a:solidFill>
                <a:srgbClr val="DDDDDE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Three</a:t>
            </a:r>
            <a:endParaRPr cap="all" sz="4500">
              <a:solidFill>
                <a:srgbClr val="DDDDDE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Four</a:t>
            </a:r>
            <a:endParaRPr cap="all" sz="4500">
              <a:solidFill>
                <a:srgbClr val="DDDDDE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4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Shape 17"/>
          <p:cNvSpPr/>
          <p:nvPr/>
        </p:nvSpPr>
        <p:spPr>
          <a:xfrm rot="5400000">
            <a:off x="4960888" y="9198808"/>
            <a:ext cx="592215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" name="Shape 18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Shape 1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20" name="Shape 20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200">
                <a:solidFill>
                  <a:srgbClr val="DEDEDE"/>
                </a:solidFill>
              </a:rPr>
              <a:t>Body Level One</a:t>
            </a:r>
            <a:endParaRPr cap="all" sz="4200">
              <a:solidFill>
                <a:srgbClr val="DEDEDE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Two</a:t>
            </a:r>
            <a:endParaRPr cap="all" sz="4500">
              <a:solidFill>
                <a:srgbClr val="DDDDDE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Three</a:t>
            </a:r>
            <a:endParaRPr cap="all" sz="4500">
              <a:solidFill>
                <a:srgbClr val="DDDDDE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Four</a:t>
            </a:r>
            <a:endParaRPr cap="all" sz="4500">
              <a:solidFill>
                <a:srgbClr val="DDDDDE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cap="all" sz="65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500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One</a:t>
            </a:r>
            <a:endParaRPr cap="all" sz="3600">
              <a:solidFill>
                <a:srgbClr val="558AAB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Two</a:t>
            </a:r>
            <a:endParaRPr cap="all" sz="3600">
              <a:solidFill>
                <a:srgbClr val="558AAB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Three</a:t>
            </a:r>
            <a:endParaRPr cap="all" sz="3600">
              <a:solidFill>
                <a:srgbClr val="558AAB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Four</a:t>
            </a:r>
            <a:endParaRPr cap="all" sz="3600">
              <a:solidFill>
                <a:srgbClr val="558AAB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One</a:t>
            </a:r>
            <a:endParaRPr sz="30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Two</a:t>
            </a:r>
            <a:endParaRPr sz="30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Three</a:t>
            </a:r>
            <a:endParaRPr sz="30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Four</a:t>
            </a:r>
            <a:endParaRPr sz="30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  <a:endParaRPr sz="3600">
              <a:solidFill>
                <a:srgbClr val="737373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  <a:endParaRPr sz="3600">
              <a:solidFill>
                <a:srgbClr val="73737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  <a:endParaRPr sz="3600">
              <a:solidFill>
                <a:srgbClr val="737373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  <a:endParaRPr sz="3600">
              <a:solidFill>
                <a:srgbClr val="737373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spd="med" advClick="1"/>
  <p:txStyles>
    <p:titleStyle>
      <a:lvl1pPr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1pPr>
      <a:lvl2pPr indent="228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2pPr>
      <a:lvl3pPr indent="457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3pPr>
      <a:lvl4pPr indent="685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4pPr>
      <a:lvl5pPr indent="9144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5pPr>
      <a:lvl6pPr indent="11430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6pPr>
      <a:lvl7pPr indent="1371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7pPr>
      <a:lvl8pPr indent="1600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8pPr>
      <a:lvl9pPr indent="1828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1pPr>
      <a:lvl2pPr marL="889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2pPr>
      <a:lvl3pPr marL="1333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3pPr>
      <a:lvl4pPr marL="1778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4pPr>
      <a:lvl5pPr marL="2222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5pPr>
      <a:lvl6pPr marL="2667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6pPr>
      <a:lvl7pPr marL="3111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7pPr>
      <a:lvl8pPr marL="35560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8pPr>
      <a:lvl9pPr marL="4000500" indent="-444500" defTabSz="584200">
        <a:spcBef>
          <a:spcPts val="3200"/>
        </a:spcBef>
        <a:buSzPct val="40000"/>
        <a:buBlip>
          <a:blip r:embed="rId3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9pPr>
    </p:bodyStyle>
    <p:otherStyle>
      <a:lvl1pPr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7200">
                <a:solidFill>
                  <a:srgbClr val="DEDEDE"/>
                </a:solidFill>
              </a:rPr>
              <a:t>Language bell ringers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600">
                <a:solidFill>
                  <a:srgbClr val="558AAB"/>
                </a:solidFill>
              </a:rPr>
              <a:t>Sept. 2-5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Tues. Sept. 2, Vocabulary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Directions: Create Frayer models for the following words. </a:t>
            </a:r>
            <a:endParaRPr sz="3600">
              <a:solidFill>
                <a:srgbClr val="737373"/>
              </a:solidFill>
            </a:endParaRPr>
          </a:p>
          <a:p>
            <a:pPr lvl="0" marL="635000" indent="-6350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Brandish-to wave or exhibit something in a dramatic or threatening way, verb</a:t>
            </a:r>
            <a:endParaRPr sz="3600">
              <a:solidFill>
                <a:srgbClr val="737373"/>
              </a:solidFill>
            </a:endParaRPr>
          </a:p>
          <a:p>
            <a:pPr lvl="0" marL="635000" indent="-6350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Circumference-the perimeter of a circle, noun</a:t>
            </a:r>
            <a:endParaRPr sz="3600">
              <a:solidFill>
                <a:srgbClr val="737373"/>
              </a:solidFill>
            </a:endParaRPr>
          </a:p>
          <a:p>
            <a:pPr lvl="0" marL="635000" indent="-6350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Commotion-noisy confusion, condition of civil unrest, steady motion, noun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Synonyms &amp; Antonyms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635000" indent="-6350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Wave, conceal</a:t>
            </a:r>
            <a:endParaRPr sz="3600">
              <a:solidFill>
                <a:srgbClr val="737373"/>
              </a:solidFill>
            </a:endParaRPr>
          </a:p>
          <a:p>
            <a:pPr lvl="0" marL="635000" indent="-6350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Girth-Perimeter, inside</a:t>
            </a:r>
            <a:endParaRPr sz="3600">
              <a:solidFill>
                <a:srgbClr val="737373"/>
              </a:solidFill>
            </a:endParaRPr>
          </a:p>
          <a:p>
            <a:pPr lvl="0" marL="635000" indent="-635000"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Ruckus-Pandemonium, tranquility 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Wed. Sept. 3rd, Quote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0" indent="228600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  <a:latin typeface="Baskerville"/>
                <a:ea typeface="Baskerville"/>
                <a:cs typeface="Baskerville"/>
                <a:sym typeface="Baskerville"/>
              </a:rPr>
              <a:t>Directions: Write the quote of the week and explain what you think it means. Can you make a connection to the quote? If so, explain.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Thurs. Sept. 4-Journal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</a:pPr>
          </a:p>
        </p:txBody>
      </p:sp>
      <p:pic>
        <p:nvPicPr>
          <p:cNvPr id="67" name="IMG_101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6674" y="2137215"/>
            <a:ext cx="9911452" cy="72518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