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" name="Shape 6"/>
          <p:cNvSpPr/>
          <p:nvPr/>
        </p:nvSpPr>
        <p:spPr>
          <a:xfrm>
            <a:off x="507999" y="408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" name="Shape 7"/>
          <p:cNvSpPr/>
          <p:nvPr/>
        </p:nvSpPr>
        <p:spPr>
          <a:xfrm rot="16200000">
            <a:off x="7172923" y="53476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" name="Shape 8"/>
          <p:cNvSpPr/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" name="Shape 12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507999" y="6629400"/>
            <a:ext cx="1200002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 rot="16200000">
            <a:off x="7172923" y="7874935"/>
            <a:ext cx="164275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ts val="1600"/>
              </a:spcBef>
              <a:defRPr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507999" y="4876800"/>
            <a:ext cx="5676375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/>
        </p:nvSpPr>
        <p:spPr>
          <a:xfrm>
            <a:off x="507999" y="2768600"/>
            <a:ext cx="5676317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sz="5600"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41414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  <a:endParaRPr sz="24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  <a:endParaRPr sz="24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  <a:endParaRPr sz="24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  <a:endParaRPr sz="24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ts val="1600"/>
              </a:spcBef>
              <a:defRPr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ts val="1600"/>
              </a:spcBef>
              <a:defRPr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</p:spPr>
        <p:txBody>
          <a:bodyPr/>
          <a:lstStyle>
            <a:lvl1pPr marL="4699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1pPr>
            <a:lvl2pPr marL="9398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2pPr>
            <a:lvl3pPr marL="14097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3pPr>
            <a:lvl4pPr marL="18796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4pPr>
            <a:lvl5pPr marL="23495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Shape 35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6" name="Shape 36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spcBef>
                <a:spcPts val="1600"/>
              </a:spcBef>
              <a:defRPr>
                <a:solidFill>
                  <a:srgbClr val="D93E2B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buChar char="❖"/>
              <a:defRPr sz="3000">
                <a:solidFill>
                  <a:srgbClr val="414141"/>
                </a:solidFill>
              </a:defRPr>
            </a:lvl1pPr>
            <a:lvl2pPr marL="787400" indent="-393700">
              <a:spcBef>
                <a:spcPts val="1800"/>
              </a:spcBef>
              <a:buSzPct val="65000"/>
              <a:buChar char="❖"/>
              <a:defRPr sz="3000">
                <a:solidFill>
                  <a:srgbClr val="414141"/>
                </a:solidFill>
              </a:defRPr>
            </a:lvl2pPr>
            <a:lvl3pPr marL="1181100" indent="-393700">
              <a:spcBef>
                <a:spcPts val="1800"/>
              </a:spcBef>
              <a:buSzPct val="65000"/>
              <a:buChar char="❖"/>
              <a:defRPr sz="3000">
                <a:solidFill>
                  <a:srgbClr val="414141"/>
                </a:solidFill>
              </a:defRPr>
            </a:lvl3pPr>
            <a:lvl4pPr marL="1574800" indent="-393700">
              <a:spcBef>
                <a:spcPts val="1800"/>
              </a:spcBef>
              <a:buSzPct val="65000"/>
              <a:buChar char="❖"/>
              <a:defRPr sz="3000">
                <a:solidFill>
                  <a:srgbClr val="414141"/>
                </a:solidFill>
              </a:defRPr>
            </a:lvl4pPr>
            <a:lvl5pPr marL="1968500" indent="-393700">
              <a:spcBef>
                <a:spcPts val="1800"/>
              </a:spcBef>
              <a:buSzPct val="65000"/>
              <a:buChar char="❖"/>
              <a:defRPr sz="3000">
                <a:solidFill>
                  <a:srgbClr val="41414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  <a:endParaRPr sz="30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  <a:endParaRPr sz="30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  <a:endParaRPr sz="30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  <a:endParaRPr sz="30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 marL="4699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1pPr>
            <a:lvl2pPr marL="9398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2pPr>
            <a:lvl3pPr marL="14097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3pPr>
            <a:lvl4pPr marL="18796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4pPr>
            <a:lvl5pPr marL="2349500" indent="-469900">
              <a:spcBef>
                <a:spcPts val="2400"/>
              </a:spcBef>
              <a:buSzPct val="60000"/>
              <a:buChar char="❖"/>
              <a:defRPr sz="3600">
                <a:solidFill>
                  <a:srgbClr val="414141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  <a:endParaRPr sz="3600">
              <a:solidFill>
                <a:srgbClr val="41414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  <a:endParaRPr sz="3600">
              <a:solidFill>
                <a:srgbClr val="41414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  <a:endParaRPr sz="3600">
              <a:solidFill>
                <a:srgbClr val="41414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  <a:endParaRPr sz="3600">
              <a:solidFill>
                <a:srgbClr val="41414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47700" y="152400"/>
            <a:ext cx="11709400" cy="203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>
                    <a:alpha val="95000"/>
                  </a:srgbClr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47700" y="2628900"/>
            <a:ext cx="11709400" cy="647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One</a:t>
            </a:r>
            <a:endParaRPr sz="4300">
              <a:solidFill>
                <a:srgbClr val="546056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Two</a:t>
            </a:r>
            <a:endParaRPr sz="4300">
              <a:solidFill>
                <a:srgbClr val="546056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Three</a:t>
            </a:r>
            <a:endParaRPr sz="4300">
              <a:solidFill>
                <a:srgbClr val="546056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Four</a:t>
            </a:r>
            <a:endParaRPr sz="4300">
              <a:solidFill>
                <a:srgbClr val="546056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300">
                <a:solidFill>
                  <a:srgbClr val="546056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1pPr>
      <a:lvl2pPr indent="2286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2pPr>
      <a:lvl3pPr indent="4572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3pPr>
      <a:lvl4pPr indent="6858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4pPr>
      <a:lvl5pPr indent="9144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5pPr>
      <a:lvl6pPr indent="11430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6pPr>
      <a:lvl7pPr indent="13716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7pPr>
      <a:lvl8pPr indent="16002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8pPr>
      <a:lvl9pPr indent="1828800" defTabSz="584200">
        <a:defRPr sz="7000">
          <a:solidFill>
            <a:srgbClr val="FFFFFF">
              <a:alpha val="95000"/>
            </a:srgbClr>
          </a:solidFill>
          <a:latin typeface="Palatino"/>
          <a:ea typeface="Palatino"/>
          <a:cs typeface="Palatino"/>
          <a:sym typeface="Palatino"/>
        </a:defRPr>
      </a:lvl9pPr>
    </p:titleStyle>
    <p:bodyStyle>
      <a:lvl1pPr marL="5334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1pPr>
      <a:lvl2pPr marL="10668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2pPr>
      <a:lvl3pPr marL="16002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3pPr>
      <a:lvl4pPr marL="21336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4pPr>
      <a:lvl5pPr marL="26670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5pPr>
      <a:lvl6pPr marL="32004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6pPr>
      <a:lvl7pPr marL="37338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7pPr>
      <a:lvl8pPr marL="42672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8pPr>
      <a:lvl9pPr marL="4800600" indent="-533400" defTabSz="584200">
        <a:spcBef>
          <a:spcPts val="4200"/>
        </a:spcBef>
        <a:buClr>
          <a:srgbClr val="929292"/>
        </a:buClr>
        <a:buSzPct val="40000"/>
        <a:buFont typeface="Zapf Dingbats"/>
        <a:buBlip>
          <a:blip r:embed="rId3"/>
        </a:buBlip>
        <a:defRPr sz="4300">
          <a:solidFill>
            <a:srgbClr val="546056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Language Bell Ringers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Oct. 6-10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Monday, October 6- Grammar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85318" indent="-385318" defTabSz="479044">
              <a:spcBef>
                <a:spcPts val="190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 A fragment is missing something (subject or predicate). </a:t>
            </a:r>
            <a:endParaRPr sz="2952">
              <a:solidFill>
                <a:srgbClr val="414141"/>
              </a:solidFill>
            </a:endParaRPr>
          </a:p>
          <a:p>
            <a:pPr lvl="0" marL="385318" indent="-385318" defTabSz="479044">
              <a:spcBef>
                <a:spcPts val="1900"/>
              </a:spcBef>
              <a:buClrTx/>
              <a:buSzPct val="75000"/>
              <a:buFontTx/>
              <a:buChar char="•"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A run on is more than one sentence combined without the appropriate punctuation and/or conjunction. </a:t>
            </a:r>
            <a:endParaRPr sz="2952">
              <a:solidFill>
                <a:srgbClr val="414141"/>
              </a:solidFill>
            </a:endParaRPr>
          </a:p>
          <a:p>
            <a:pPr lvl="0" marL="0" indent="0" defTabSz="479044">
              <a:spcBef>
                <a:spcPts val="1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Directions: Identify the following as run-ons or fragments. Then correctly write them. </a:t>
            </a:r>
            <a:endParaRPr sz="2952">
              <a:solidFill>
                <a:srgbClr val="414141"/>
              </a:solidFill>
            </a:endParaRPr>
          </a:p>
          <a:p>
            <a:pPr lvl="0" marL="0" indent="0" defTabSz="479044">
              <a:spcBef>
                <a:spcPts val="1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1. He dated a girl, she dumped him. </a:t>
            </a:r>
            <a:endParaRPr sz="2952">
              <a:solidFill>
                <a:srgbClr val="414141"/>
              </a:solidFill>
            </a:endParaRPr>
          </a:p>
          <a:p>
            <a:pPr lvl="0" marL="0" indent="0" defTabSz="479044">
              <a:spcBef>
                <a:spcPts val="1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2. Putting sand crabs in people’s shoes.</a:t>
            </a:r>
            <a:endParaRPr sz="2952">
              <a:solidFill>
                <a:srgbClr val="414141"/>
              </a:solidFill>
            </a:endParaRPr>
          </a:p>
          <a:p>
            <a:pPr lvl="0" marL="0" indent="0" defTabSz="479044">
              <a:spcBef>
                <a:spcPts val="19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2952">
                <a:solidFill>
                  <a:srgbClr val="414141"/>
                </a:solidFill>
              </a:rPr>
              <a:t>3. Are you heading for the Ferris wheel count me in!</a:t>
            </a:r>
            <a:endParaRPr sz="2952">
              <a:solidFill>
                <a:srgbClr val="414141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Tuesday October 7th- Vocabulary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Directions: Create Frayer models for the following words. </a:t>
            </a:r>
            <a:endParaRPr sz="3600">
              <a:solidFill>
                <a:srgbClr val="414141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1. dispel (verb)-to make something such as a belief, idea, or thought go away</a:t>
            </a:r>
            <a:endParaRPr sz="3600">
              <a:solidFill>
                <a:srgbClr val="414141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2. Eavesdrop- (verb) to secretly listen to something said in private</a:t>
            </a:r>
            <a:endParaRPr sz="3600">
              <a:solidFill>
                <a:srgbClr val="414141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3. Egregious- (adj) very noticeable especially for being </a:t>
            </a:r>
            <a:endParaRPr sz="3600">
              <a:solidFill>
                <a:srgbClr val="414141"/>
              </a:solidFill>
            </a:endParaRPr>
          </a:p>
          <a:p>
            <a:pPr lvl="0"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incorrect or bad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Synonyms &amp; Antonyms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508000" y="2750724"/>
            <a:ext cx="11988800" cy="6096001"/>
          </a:xfrm>
          <a:prstGeom prst="rect">
            <a:avLst/>
          </a:prstGeom>
        </p:spPr>
        <p:txBody>
          <a:bodyPr/>
          <a:lstStyle/>
          <a:p>
            <a:pPr lvl="0" marL="660400" indent="-660400">
              <a:buClrTx/>
              <a:buSzPct val="100000"/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Expel, accept</a:t>
            </a:r>
            <a:endParaRPr sz="3600">
              <a:solidFill>
                <a:srgbClr val="414141"/>
              </a:solidFill>
            </a:endParaRPr>
          </a:p>
          <a:p>
            <a:pPr lvl="0" marL="660400" indent="-660400">
              <a:buClrTx/>
              <a:buSzPct val="100000"/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Spy, ignore</a:t>
            </a:r>
            <a:endParaRPr sz="3600">
              <a:solidFill>
                <a:srgbClr val="414141"/>
              </a:solidFill>
            </a:endParaRPr>
          </a:p>
          <a:p>
            <a:pPr lvl="0" marL="660400" indent="-660400">
              <a:buClrTx/>
              <a:buSzPct val="100000"/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Shocking, concealed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Wednesday, October 8th- Quote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22860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Directions: Write the quote of the week and explain what you think it means. Can you make a connection to the quote? If so, explain. Your response should be 2-3 sentences.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Thursday, October 9th- Journal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19937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Directions: Respond to the following journal prompt in 5-6 sentences. </a:t>
            </a:r>
            <a:endParaRPr sz="3204">
              <a:solidFill>
                <a:srgbClr val="414141"/>
              </a:solidFill>
            </a:endParaRPr>
          </a:p>
          <a:p>
            <a:pPr lvl="0" marL="0" indent="0" defTabSz="519937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4">
              <a:solidFill>
                <a:srgbClr val="414141"/>
              </a:solidFill>
            </a:endParaRPr>
          </a:p>
          <a:p>
            <a:pPr lvl="0" marL="0" indent="0" defTabSz="519937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4">
              <a:solidFill>
                <a:srgbClr val="414141"/>
              </a:solidFill>
            </a:endParaRPr>
          </a:p>
          <a:p>
            <a:pPr lvl="0" marL="0" indent="0" defTabSz="519937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4">
              <a:solidFill>
                <a:srgbClr val="414141"/>
              </a:solidFill>
            </a:endParaRPr>
          </a:p>
          <a:p>
            <a:pPr lvl="0" marL="0" indent="0" defTabSz="519937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4">
              <a:solidFill>
                <a:srgbClr val="414141"/>
              </a:solidFill>
            </a:endParaRPr>
          </a:p>
          <a:p>
            <a:pPr lvl="0" marL="0" indent="0" defTabSz="519937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 sz="3204">
              <a:solidFill>
                <a:srgbClr val="414141"/>
              </a:solidFill>
            </a:endParaRPr>
          </a:p>
          <a:p>
            <a:pPr lvl="0" marL="0" indent="0" defTabSz="519937">
              <a:spcBef>
                <a:spcPts val="2100"/>
              </a:spcBef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sz="3204">
                <a:solidFill>
                  <a:srgbClr val="414141"/>
                </a:solidFill>
              </a:rPr>
              <a:t> </a:t>
            </a:r>
          </a:p>
        </p:txBody>
      </p:sp>
      <p:pic>
        <p:nvPicPr>
          <p:cNvPr id="67" name="IMG_113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33997" y="3302311"/>
            <a:ext cx="8544067" cy="6408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