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Literature Bell Ringers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Oct. 27-31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Monday, Oct. 27-Frayer Model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Create a frayer model for protagonist.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Tuesday, Oct. 28th-Figurative Language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572516">
              <a:spcBef>
                <a:spcPts val="41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33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Directions: Read the sentences below. Identify what type of figurative language is being used. </a:t>
            </a:r>
            <a:endParaRPr sz="3332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0" indent="0" defTabSz="572516">
              <a:spcBef>
                <a:spcPts val="41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33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1. The moon was a ghostly galleon tossed upon cloudy seas. </a:t>
            </a:r>
            <a:endParaRPr sz="3332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0" indent="0" defTabSz="572516">
              <a:spcBef>
                <a:spcPts val="41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33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2. The sun was shining on the sea with all his might. </a:t>
            </a:r>
            <a:endParaRPr sz="3332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0" indent="0" defTabSz="572516">
              <a:spcBef>
                <a:spcPts val="41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33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3. The leaves are like little yellow fish swimming in the river. </a:t>
            </a:r>
            <a:endParaRPr sz="3332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0" indent="0" defTabSz="572516">
              <a:spcBef>
                <a:spcPts val="41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33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4. Fame is a bee.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Wednesday, Oct. 29th- Root Words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Directions: Write the root word and its definition. Then come up with one word that includes the root word.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1. Strict- draw tight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2. Mand-order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3. Min- small/ less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35000" indent="-635000">
              <a:buSzPct val="100000"/>
              <a:buAutoNum type="arabicPeriod" startAt="1"/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Constrict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635000" indent="-635000">
              <a:buSzPct val="100000"/>
              <a:buAutoNum type="arabicPeriod" startAt="1"/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Mandatory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635000" indent="-635000">
              <a:buSzPct val="100000"/>
              <a:buAutoNum type="arabicPeriod" startAt="1"/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Minimize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Thurs. Oct. 30th-Common Core Prep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55675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2651">
              <a:solidFill>
                <a:srgbClr val="EBEBEB"/>
              </a:solidFill>
              <a:effectLst>
                <a:outerShdw sx="100000" sy="100000" kx="0" ky="0" algn="b" rotWithShape="0" blurRad="39624" dist="19812" dir="5400000">
                  <a:srgbClr val="000000"/>
                </a:outerShdw>
              </a:effectLst>
            </a:endParaRPr>
          </a:p>
          <a:p>
            <a:pPr lvl="0" marL="0" indent="0" defTabSz="455675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651">
                <a:solidFill>
                  <a:srgbClr val="EBEBEB"/>
                </a:solidFill>
                <a:effectLst>
                  <a:outerShdw sx="100000" sy="100000" kx="0" ky="0" algn="b" rotWithShape="0" blurRad="39624" dist="19812" dir="5400000">
                    <a:srgbClr val="000000"/>
                  </a:outerShdw>
                </a:effectLst>
              </a:rPr>
              <a:t>Write and complete the following analogies.</a:t>
            </a:r>
            <a:endParaRPr sz="2651">
              <a:solidFill>
                <a:srgbClr val="EBEBEB"/>
              </a:solidFill>
              <a:effectLst>
                <a:outerShdw sx="100000" sy="100000" kx="0" ky="0" algn="b" rotWithShape="0" blurRad="39624" dist="19812" dir="5400000">
                  <a:srgbClr val="000000"/>
                </a:outerShdw>
              </a:effectLst>
            </a:endParaRPr>
          </a:p>
          <a:p>
            <a:pPr lvl="0" marL="0" indent="0" defTabSz="455675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651">
                <a:solidFill>
                  <a:srgbClr val="EBEBEB"/>
                </a:solidFill>
                <a:effectLst>
                  <a:outerShdw sx="100000" sy="100000" kx="0" ky="0" algn="b" rotWithShape="0" blurRad="39624" dist="19812" dir="5400000">
                    <a:srgbClr val="000000"/>
                  </a:outerShdw>
                </a:effectLst>
              </a:rPr>
              <a:t>•arrive: depart :: appear: __________</a:t>
            </a:r>
            <a:endParaRPr sz="2651">
              <a:solidFill>
                <a:srgbClr val="EBEBEB"/>
              </a:solidFill>
              <a:effectLst>
                <a:outerShdw sx="100000" sy="100000" kx="0" ky="0" algn="b" rotWithShape="0" blurRad="39624" dist="19812" dir="5400000">
                  <a:srgbClr val="000000"/>
                </a:outerShdw>
              </a:effectLst>
            </a:endParaRPr>
          </a:p>
          <a:p>
            <a:pPr lvl="0" marL="0" indent="0" defTabSz="455675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651">
                <a:solidFill>
                  <a:srgbClr val="EBEBEB"/>
                </a:solidFill>
                <a:effectLst>
                  <a:outerShdw sx="100000" sy="100000" kx="0" ky="0" algn="b" rotWithShape="0" blurRad="39624" dist="19812" dir="5400000">
                    <a:srgbClr val="000000"/>
                  </a:outerShdw>
                </a:effectLst>
              </a:rPr>
              <a:t>•Come    b. look    c. emerge        d. vanish</a:t>
            </a:r>
            <a:endParaRPr sz="2651">
              <a:solidFill>
                <a:srgbClr val="EBEBEB"/>
              </a:solidFill>
              <a:effectLst>
                <a:outerShdw sx="100000" sy="100000" kx="0" ky="0" algn="b" rotWithShape="0" blurRad="39624" dist="19812" dir="5400000">
                  <a:srgbClr val="000000"/>
                </a:outerShdw>
              </a:effectLst>
            </a:endParaRPr>
          </a:p>
          <a:p>
            <a:pPr lvl="0" marL="0" indent="0" defTabSz="455675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651">
                <a:solidFill>
                  <a:srgbClr val="EBEBEB"/>
                </a:solidFill>
                <a:effectLst>
                  <a:outerShdw sx="100000" sy="100000" kx="0" ky="0" algn="b" rotWithShape="0" blurRad="39624" dist="19812" dir="5400000">
                    <a:srgbClr val="000000"/>
                  </a:outerShdw>
                </a:effectLst>
              </a:rPr>
              <a:t>2. indigo: blue:: crimson: ___________</a:t>
            </a:r>
            <a:endParaRPr sz="2651">
              <a:solidFill>
                <a:srgbClr val="EBEBEB"/>
              </a:solidFill>
              <a:effectLst>
                <a:outerShdw sx="100000" sy="100000" kx="0" ky="0" algn="b" rotWithShape="0" blurRad="39624" dist="19812" dir="5400000">
                  <a:srgbClr val="000000"/>
                </a:outerShdw>
              </a:effectLst>
            </a:endParaRPr>
          </a:p>
          <a:p>
            <a:pPr lvl="0" marL="0" indent="0" defTabSz="455675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651">
                <a:solidFill>
                  <a:srgbClr val="EBEBEB"/>
                </a:solidFill>
                <a:effectLst>
                  <a:outerShdw sx="100000" sy="100000" kx="0" ky="0" algn="b" rotWithShape="0" blurRad="39624" dist="19812" dir="5400000">
                    <a:srgbClr val="000000"/>
                  </a:outerShdw>
                </a:effectLst>
              </a:rPr>
              <a:t>•Crime    b. criminal        c. red        d. yellow</a:t>
            </a:r>
            <a:endParaRPr sz="2651">
              <a:solidFill>
                <a:srgbClr val="EBEBEB"/>
              </a:solidFill>
              <a:effectLst>
                <a:outerShdw sx="100000" sy="100000" kx="0" ky="0" algn="b" rotWithShape="0" blurRad="39624" dist="19812" dir="5400000">
                  <a:srgbClr val="000000"/>
                </a:outerShdw>
              </a:effectLst>
            </a:endParaRPr>
          </a:p>
          <a:p>
            <a:pPr lvl="0" marL="0" indent="0" defTabSz="455675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651">
                <a:solidFill>
                  <a:srgbClr val="EBEBEB"/>
                </a:solidFill>
                <a:effectLst>
                  <a:outerShdw sx="100000" sy="100000" kx="0" ky="0" algn="b" rotWithShape="0" blurRad="39624" dist="19812" dir="5400000">
                    <a:srgbClr val="000000"/>
                  </a:outerShdw>
                </a:effectLst>
              </a:rPr>
              <a:t>3. pepper: spice :: turquoise: _________</a:t>
            </a:r>
            <a:endParaRPr sz="2651">
              <a:solidFill>
                <a:srgbClr val="EBEBEB"/>
              </a:solidFill>
              <a:effectLst>
                <a:outerShdw sx="100000" sy="100000" kx="0" ky="0" algn="b" rotWithShape="0" blurRad="39624" dist="19812" dir="5400000">
                  <a:srgbClr val="000000"/>
                </a:outerShdw>
              </a:effectLst>
            </a:endParaRPr>
          </a:p>
          <a:p>
            <a:pPr lvl="0" marL="0" indent="0" defTabSz="455675">
              <a:spcBef>
                <a:spcPts val="32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sz="2651">
                <a:solidFill>
                  <a:srgbClr val="EBEBEB"/>
                </a:solidFill>
                <a:effectLst>
                  <a:outerShdw sx="100000" sy="100000" kx="0" ky="0" algn="b" rotWithShape="0" blurRad="39624" dist="19812" dir="5400000">
                    <a:srgbClr val="000000"/>
                  </a:outerShdw>
                </a:effectLst>
              </a:rPr>
              <a:t>a. Aqua    b. silver    c. color    d. book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