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solidFill>
          <a:srgbClr val="3E231A"/>
        </a:solidFill>
        <a:latin typeface="+mn-lt"/>
        <a:ea typeface="+mn-ea"/>
        <a:cs typeface="+mn-cs"/>
        <a:sym typeface="Papyrus"/>
      </a:defRPr>
    </a:lvl1pPr>
    <a:lvl2pPr indent="228600" algn="ctr" defTabSz="584200">
      <a:defRPr sz="3600">
        <a:solidFill>
          <a:srgbClr val="3E231A"/>
        </a:solidFill>
        <a:latin typeface="+mn-lt"/>
        <a:ea typeface="+mn-ea"/>
        <a:cs typeface="+mn-cs"/>
        <a:sym typeface="Papyrus"/>
      </a:defRPr>
    </a:lvl2pPr>
    <a:lvl3pPr indent="457200" algn="ctr" defTabSz="584200">
      <a:defRPr sz="3600">
        <a:solidFill>
          <a:srgbClr val="3E231A"/>
        </a:solidFill>
        <a:latin typeface="+mn-lt"/>
        <a:ea typeface="+mn-ea"/>
        <a:cs typeface="+mn-cs"/>
        <a:sym typeface="Papyrus"/>
      </a:defRPr>
    </a:lvl3pPr>
    <a:lvl4pPr indent="685800" algn="ctr" defTabSz="584200">
      <a:defRPr sz="3600">
        <a:solidFill>
          <a:srgbClr val="3E231A"/>
        </a:solidFill>
        <a:latin typeface="+mn-lt"/>
        <a:ea typeface="+mn-ea"/>
        <a:cs typeface="+mn-cs"/>
        <a:sym typeface="Papyrus"/>
      </a:defRPr>
    </a:lvl4pPr>
    <a:lvl5pPr indent="914400" algn="ctr" defTabSz="584200">
      <a:defRPr sz="3600">
        <a:solidFill>
          <a:srgbClr val="3E231A"/>
        </a:solidFill>
        <a:latin typeface="+mn-lt"/>
        <a:ea typeface="+mn-ea"/>
        <a:cs typeface="+mn-cs"/>
        <a:sym typeface="Papyrus"/>
      </a:defRPr>
    </a:lvl5pPr>
    <a:lvl6pPr indent="1143000" algn="ctr" defTabSz="584200">
      <a:defRPr sz="3600">
        <a:solidFill>
          <a:srgbClr val="3E231A"/>
        </a:solidFill>
        <a:latin typeface="+mn-lt"/>
        <a:ea typeface="+mn-ea"/>
        <a:cs typeface="+mn-cs"/>
        <a:sym typeface="Papyrus"/>
      </a:defRPr>
    </a:lvl6pPr>
    <a:lvl7pPr indent="1371600" algn="ctr" defTabSz="584200">
      <a:defRPr sz="3600">
        <a:solidFill>
          <a:srgbClr val="3E231A"/>
        </a:solidFill>
        <a:latin typeface="+mn-lt"/>
        <a:ea typeface="+mn-ea"/>
        <a:cs typeface="+mn-cs"/>
        <a:sym typeface="Papyrus"/>
      </a:defRPr>
    </a:lvl7pPr>
    <a:lvl8pPr indent="1600200" algn="ctr" defTabSz="584200">
      <a:defRPr sz="3600">
        <a:solidFill>
          <a:srgbClr val="3E231A"/>
        </a:solidFill>
        <a:latin typeface="+mn-lt"/>
        <a:ea typeface="+mn-ea"/>
        <a:cs typeface="+mn-cs"/>
        <a:sym typeface="Papyrus"/>
      </a:defRPr>
    </a:lvl8pPr>
    <a:lvl9pPr indent="1828800" algn="ctr" defTabSz="584200">
      <a:defRPr sz="3600">
        <a:solidFill>
          <a:srgbClr val="3E231A"/>
        </a:solidFill>
        <a:latin typeface="+mn-lt"/>
        <a:ea typeface="+mn-ea"/>
        <a:cs typeface="+mn-cs"/>
        <a:sym typeface="Papyru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One</a:t>
            </a:r>
            <a:endParaRPr sz="36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Two</a:t>
            </a:r>
            <a:endParaRPr sz="36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Three</a:t>
            </a:r>
            <a:endParaRPr sz="36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Four</a:t>
            </a:r>
            <a:endParaRPr sz="36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One</a:t>
            </a:r>
            <a:endParaRPr sz="36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Two</a:t>
            </a:r>
            <a:endParaRPr sz="36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Three</a:t>
            </a:r>
            <a:endParaRPr sz="36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Four</a:t>
            </a:r>
            <a:endParaRPr sz="36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>
              <a:defRPr sz="6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E231A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One</a:t>
            </a:r>
            <a:endParaRPr sz="36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Two</a:t>
            </a:r>
            <a:endParaRPr sz="36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Three</a:t>
            </a:r>
            <a:endParaRPr sz="36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Four</a:t>
            </a:r>
            <a:endParaRPr sz="36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One</a:t>
            </a:r>
            <a:endParaRPr sz="38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Two</a:t>
            </a:r>
            <a:endParaRPr sz="38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Three</a:t>
            </a:r>
            <a:endParaRPr sz="38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Four</a:t>
            </a:r>
            <a:endParaRPr sz="38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Body Level One</a:t>
            </a:r>
            <a:endParaRPr sz="30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Body Level Two</a:t>
            </a:r>
            <a:endParaRPr sz="30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Body Level Three</a:t>
            </a:r>
            <a:endParaRPr sz="30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Body Level Four</a:t>
            </a:r>
            <a:endParaRPr sz="30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E231A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One</a:t>
            </a:r>
            <a:endParaRPr sz="38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Two</a:t>
            </a:r>
            <a:endParaRPr sz="38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Three</a:t>
            </a:r>
            <a:endParaRPr sz="38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Four</a:t>
            </a:r>
            <a:endParaRPr sz="38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One</a:t>
            </a:r>
            <a:endParaRPr sz="3800">
              <a:solidFill>
                <a:srgbClr val="3E231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Two</a:t>
            </a:r>
            <a:endParaRPr sz="3800">
              <a:solidFill>
                <a:srgbClr val="3E231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Three</a:t>
            </a:r>
            <a:endParaRPr sz="3800">
              <a:solidFill>
                <a:srgbClr val="3E231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Four</a:t>
            </a:r>
            <a:endParaRPr sz="3800">
              <a:solidFill>
                <a:srgbClr val="3E231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Papyrus"/>
        </a:defRPr>
      </a:lvl1pPr>
      <a:lvl2pPr indent="2286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Papyrus"/>
        </a:defRPr>
      </a:lvl2pPr>
      <a:lvl3pPr indent="4572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Papyrus"/>
        </a:defRPr>
      </a:lvl3pPr>
      <a:lvl4pPr indent="6858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Papyrus"/>
        </a:defRPr>
      </a:lvl4pPr>
      <a:lvl5pPr indent="9144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Papyrus"/>
        </a:defRPr>
      </a:lvl5pPr>
      <a:lvl6pPr indent="11430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Papyrus"/>
        </a:defRPr>
      </a:lvl6pPr>
      <a:lvl7pPr indent="13716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Papyrus"/>
        </a:defRPr>
      </a:lvl7pPr>
      <a:lvl8pPr indent="16002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Papyrus"/>
        </a:defRPr>
      </a:lvl8pPr>
      <a:lvl9pPr indent="1828800" algn="ctr" defTabSz="584200">
        <a:defRPr sz="7200">
          <a:solidFill>
            <a:srgbClr val="3E231A"/>
          </a:solidFill>
          <a:latin typeface="+mn-lt"/>
          <a:ea typeface="+mn-ea"/>
          <a:cs typeface="+mn-cs"/>
          <a:sym typeface="Papyrus"/>
        </a:defRPr>
      </a:lvl9pPr>
    </p:titleStyle>
    <p:bodyStyle>
      <a:lvl1pPr marL="4699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Papyrus"/>
        </a:defRPr>
      </a:lvl1pPr>
      <a:lvl2pPr marL="9398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Papyrus"/>
        </a:defRPr>
      </a:lvl2pPr>
      <a:lvl3pPr marL="14097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Papyrus"/>
        </a:defRPr>
      </a:lvl3pPr>
      <a:lvl4pPr marL="18796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Papyrus"/>
        </a:defRPr>
      </a:lvl4pPr>
      <a:lvl5pPr marL="23495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Papyrus"/>
        </a:defRPr>
      </a:lvl5pPr>
      <a:lvl6pPr marL="28194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Papyrus"/>
        </a:defRPr>
      </a:lvl6pPr>
      <a:lvl7pPr marL="32893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Papyrus"/>
        </a:defRPr>
      </a:lvl7pPr>
      <a:lvl8pPr marL="37592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Papyrus"/>
        </a:defRPr>
      </a:lvl8pPr>
      <a:lvl9pPr marL="4229100" indent="-469900" defTabSz="584200">
        <a:spcBef>
          <a:spcPts val="3000"/>
        </a:spcBef>
        <a:buSzPct val="25000"/>
        <a:buBlip>
          <a:blip r:embed="rId3"/>
        </a:buBlip>
        <a:defRPr sz="3800">
          <a:solidFill>
            <a:srgbClr val="3E231A"/>
          </a:solidFill>
          <a:latin typeface="+mn-lt"/>
          <a:ea typeface="+mn-ea"/>
          <a:cs typeface="+mn-cs"/>
          <a:sym typeface="Papyru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Papyru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Papyru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Papyru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Papyru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Papyru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Papyru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Papyru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Papyru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Papyru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Literature Bell Ringers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E231A"/>
                </a:solidFill>
              </a:rPr>
              <a:t>Oct. 20-24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1">
              <a:defRPr sz="5112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12">
                <a:solidFill>
                  <a:srgbClr val="3E231A"/>
                </a:solidFill>
              </a:rPr>
              <a:t>Monday, October 20- Frayer Model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Directions: Create a Frayer model for hyperbole. Use the red section of your textbook if needed.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1">
              <a:defRPr sz="5112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12">
                <a:solidFill>
                  <a:srgbClr val="3E231A"/>
                </a:solidFill>
              </a:rPr>
              <a:t>Tuesday, October 21st-Figurative Language Practice 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Directions: Write the hyperboles in the sentences below. </a:t>
            </a:r>
            <a:endParaRPr sz="3800">
              <a:solidFill>
                <a:srgbClr val="3E231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1. I must have walked a hundred miles to get here! </a:t>
            </a:r>
            <a:endParaRPr sz="3800">
              <a:solidFill>
                <a:srgbClr val="3E231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2. My brother has over a million toys in his room. </a:t>
            </a:r>
            <a:endParaRPr sz="3800">
              <a:solidFill>
                <a:srgbClr val="3E231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3. She is so tired that she could sleep for days.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1">
              <a:defRPr sz="5112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12">
                <a:solidFill>
                  <a:srgbClr val="3E231A"/>
                </a:solidFill>
              </a:rPr>
              <a:t>Wednesday, October 22nd- Root Words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Directions: Write the root words below. Also, copy the definitions. Then come up with at least one word that includes the root word. </a:t>
            </a:r>
            <a:endParaRPr sz="3800">
              <a:solidFill>
                <a:srgbClr val="3E231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1. Log- word</a:t>
            </a:r>
            <a:endParaRPr sz="3800">
              <a:solidFill>
                <a:srgbClr val="3E231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2. Max- greatest</a:t>
            </a:r>
            <a:endParaRPr sz="3800">
              <a:solidFill>
                <a:srgbClr val="3E231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3. Nov- new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3E231A"/>
                </a:solidFill>
              </a:rPr>
              <a:t>Examples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723900" indent="-7239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Monologue, apologize </a:t>
            </a:r>
            <a:endParaRPr sz="3800">
              <a:solidFill>
                <a:srgbClr val="3E231A"/>
              </a:solidFill>
            </a:endParaRPr>
          </a:p>
          <a:p>
            <a:pPr lvl="0" marL="723900" indent="-7239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Maximize, maximum </a:t>
            </a:r>
            <a:endParaRPr sz="3800">
              <a:solidFill>
                <a:srgbClr val="3E231A"/>
              </a:solidFill>
            </a:endParaRPr>
          </a:p>
          <a:p>
            <a:pPr lvl="0" marL="723900" indent="-7239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3E231A"/>
                </a:solidFill>
              </a:rPr>
              <a:t>Novel, novice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1">
              <a:defRPr sz="5112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112">
                <a:solidFill>
                  <a:srgbClr val="3E231A"/>
                </a:solidFill>
              </a:rPr>
              <a:t>Thursday, October 23rd- Common Core Practice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35052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3E231A"/>
                </a:solidFill>
              </a:rPr>
              <a:t>Directions: Select the word that identifies the meaning </a:t>
            </a:r>
            <a:endParaRPr sz="2280">
              <a:solidFill>
                <a:srgbClr val="3E231A"/>
              </a:solidFill>
            </a:endParaRPr>
          </a:p>
          <a:p>
            <a:pPr lvl="0" marL="0" indent="0" defTabSz="35052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3E231A"/>
                </a:solidFill>
              </a:rPr>
              <a:t>of the underlined word.</a:t>
            </a:r>
            <a:endParaRPr sz="2280">
              <a:solidFill>
                <a:srgbClr val="3E231A"/>
              </a:solidFill>
            </a:endParaRPr>
          </a:p>
          <a:p>
            <a:pPr lvl="0" marL="0" indent="0" defTabSz="35052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3E231A"/>
                </a:solidFill>
              </a:rPr>
              <a:t>1. The teacher </a:t>
            </a:r>
            <a:r>
              <a:rPr sz="2280" u="sng">
                <a:solidFill>
                  <a:srgbClr val="3E231A"/>
                </a:solidFill>
              </a:rPr>
              <a:t>anticipated</a:t>
            </a:r>
            <a:r>
              <a:rPr sz="2280">
                <a:solidFill>
                  <a:srgbClr val="3E231A"/>
                </a:solidFill>
              </a:rPr>
              <a:t> the first day of school with much longing.</a:t>
            </a:r>
            <a:endParaRPr sz="2280">
              <a:solidFill>
                <a:srgbClr val="3E231A"/>
              </a:solidFill>
            </a:endParaRPr>
          </a:p>
          <a:p>
            <a:pPr lvl="0" marL="0" indent="0" defTabSz="35052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3E231A"/>
                </a:solidFill>
              </a:rPr>
              <a:t>a. Looked forward to.     b. regretted.         c. dreaded</a:t>
            </a:r>
            <a:endParaRPr sz="2280">
              <a:solidFill>
                <a:srgbClr val="3E231A"/>
              </a:solidFill>
            </a:endParaRPr>
          </a:p>
          <a:p>
            <a:pPr lvl="0" marL="0" indent="0" defTabSz="35052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3E231A"/>
                </a:solidFill>
              </a:rPr>
              <a:t>2.  The </a:t>
            </a:r>
            <a:r>
              <a:rPr sz="2280" u="sng">
                <a:solidFill>
                  <a:srgbClr val="3E231A"/>
                </a:solidFill>
              </a:rPr>
              <a:t>striations</a:t>
            </a:r>
            <a:r>
              <a:rPr sz="2280">
                <a:solidFill>
                  <a:srgbClr val="3E231A"/>
                </a:solidFill>
              </a:rPr>
              <a:t> in the rock showed  that water used to flow along the channels in the rock.</a:t>
            </a:r>
            <a:endParaRPr sz="2280">
              <a:solidFill>
                <a:srgbClr val="3E231A"/>
              </a:solidFill>
            </a:endParaRPr>
          </a:p>
          <a:p>
            <a:pPr lvl="0" marL="0" indent="0" defTabSz="35052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3E231A"/>
                </a:solidFill>
              </a:rPr>
              <a:t>a. Stripes          b. circles              c. holes</a:t>
            </a:r>
            <a:endParaRPr sz="2280">
              <a:solidFill>
                <a:srgbClr val="3E231A"/>
              </a:solidFill>
            </a:endParaRPr>
          </a:p>
          <a:p>
            <a:pPr lvl="0" marL="0" indent="0" defTabSz="35052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3E231A"/>
                </a:solidFill>
              </a:rPr>
              <a:t>3. Her mother </a:t>
            </a:r>
            <a:r>
              <a:rPr sz="2280" u="sng">
                <a:solidFill>
                  <a:srgbClr val="3E231A"/>
                </a:solidFill>
              </a:rPr>
              <a:t>forbade</a:t>
            </a:r>
            <a:r>
              <a:rPr sz="2280">
                <a:solidFill>
                  <a:srgbClr val="3E231A"/>
                </a:solidFill>
              </a:rPr>
              <a:t> her to go to the store. </a:t>
            </a:r>
            <a:endParaRPr sz="2280">
              <a:solidFill>
                <a:srgbClr val="3E231A"/>
              </a:solidFill>
            </a:endParaRPr>
          </a:p>
          <a:p>
            <a:pPr lvl="0" marL="0" indent="0" defTabSz="350520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80">
                <a:solidFill>
                  <a:srgbClr val="3E231A"/>
                </a:solidFill>
              </a:rPr>
              <a:t>a. Dread.          b. hope.          c. not allow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