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lvl1pPr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1pPr>
    <a:lvl2pPr indent="2286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2pPr>
    <a:lvl3pPr indent="4572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3pPr>
    <a:lvl4pPr indent="6858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4pPr>
    <a:lvl5pPr indent="9144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5pPr>
    <a:lvl6pPr indent="11430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6pPr>
    <a:lvl7pPr indent="13716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7pPr>
    <a:lvl8pPr indent="16002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8pPr>
    <a:lvl9pPr indent="18288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3714F">
              <a:alpha val="8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508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54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E5E5">
              <a:alpha val="69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76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485900" y="4838700"/>
            <a:ext cx="10033000" cy="88900"/>
            <a:chOff x="0" y="0"/>
            <a:chExt cx="10033000" cy="88900"/>
          </a:xfrm>
        </p:grpSpPr>
        <p:pic>
          <p:nvPicPr>
            <p:cNvPr id="6" name="TypesetFlourish_Shape_Big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" name="Shape 10"/>
          <p:cNvSpPr/>
          <p:nvPr>
            <p:ph type="title"/>
          </p:nvPr>
        </p:nvSpPr>
        <p:spPr>
          <a:xfrm>
            <a:off x="1117600" y="2209800"/>
            <a:ext cx="107696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/>
            </a:pPr>
            <a:r>
              <a:rPr cap="all" sz="7000"/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1117600" y="5041900"/>
            <a:ext cx="107696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One</a:t>
            </a:r>
            <a:endParaRPr sz="3600">
              <a:solidFill>
                <a:srgbClr val="B6492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Two</a:t>
            </a:r>
            <a:endParaRPr sz="3600">
              <a:solidFill>
                <a:srgbClr val="B6492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Three</a:t>
            </a:r>
            <a:endParaRPr sz="3600">
              <a:solidFill>
                <a:srgbClr val="B6492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Four</a:t>
            </a:r>
            <a:endParaRPr sz="3600">
              <a:solidFill>
                <a:srgbClr val="B6492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1485900" y="2070100"/>
            <a:ext cx="10033000" cy="88900"/>
            <a:chOff x="0" y="0"/>
            <a:chExt cx="10033000" cy="88900"/>
          </a:xfrm>
        </p:grpSpPr>
        <p:pic>
          <p:nvPicPr>
            <p:cNvPr id="13" name="TypesetFlourish_Shape_Big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" name="Shape 17"/>
          <p:cNvSpPr/>
          <p:nvPr>
            <p:ph type="title"/>
          </p:nvPr>
        </p:nvSpPr>
        <p:spPr>
          <a:xfrm>
            <a:off x="1117600" y="838200"/>
            <a:ext cx="10769600" cy="1143000"/>
          </a:xfrm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Title Text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1117600" y="2273300"/>
            <a:ext cx="107696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One</a:t>
            </a:r>
            <a:endParaRPr sz="3600">
              <a:solidFill>
                <a:srgbClr val="B6492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Two</a:t>
            </a:r>
            <a:endParaRPr sz="3600">
              <a:solidFill>
                <a:srgbClr val="B6492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Three</a:t>
            </a:r>
            <a:endParaRPr sz="3600">
              <a:solidFill>
                <a:srgbClr val="B6492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Four</a:t>
            </a:r>
            <a:endParaRPr sz="3600">
              <a:solidFill>
                <a:srgbClr val="B6492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1117600" y="3606800"/>
            <a:ext cx="10769600" cy="2540000"/>
          </a:xfrm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/>
          <p:cNvGrpSpPr/>
          <p:nvPr/>
        </p:nvGrpSpPr>
        <p:grpSpPr>
          <a:xfrm>
            <a:off x="1638300" y="4889500"/>
            <a:ext cx="4368800" cy="88900"/>
            <a:chOff x="0" y="0"/>
            <a:chExt cx="4368800" cy="88900"/>
          </a:xfrm>
        </p:grpSpPr>
        <p:pic>
          <p:nvPicPr>
            <p:cNvPr id="22" name="TypesetFlourish_Shape_Big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0" y="0"/>
              <a:ext cx="304800" cy="8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20320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2336800" y="38100"/>
              <a:ext cx="20320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" name="Shape 26"/>
          <p:cNvSpPr/>
          <p:nvPr>
            <p:ph type="title"/>
          </p:nvPr>
        </p:nvSpPr>
        <p:spPr>
          <a:xfrm>
            <a:off x="1054100" y="1536700"/>
            <a:ext cx="5397500" cy="3225800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 lvl="0">
              <a:defRPr cap="none" sz="1800"/>
            </a:pPr>
            <a:r>
              <a:rPr cap="all" sz="5600"/>
              <a:t>Title Text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1054100" y="5143500"/>
            <a:ext cx="5397500" cy="30226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One</a:t>
            </a:r>
            <a:endParaRPr sz="3600">
              <a:solidFill>
                <a:srgbClr val="B6492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Two</a:t>
            </a:r>
            <a:endParaRPr sz="3600">
              <a:solidFill>
                <a:srgbClr val="B6492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Three</a:t>
            </a:r>
            <a:endParaRPr sz="3600">
              <a:solidFill>
                <a:srgbClr val="B6492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Four</a:t>
            </a:r>
            <a:endParaRPr sz="3600">
              <a:solidFill>
                <a:srgbClr val="B6492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317248" y="2438400"/>
            <a:ext cx="12383233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One</a:t>
            </a:r>
            <a:endParaRPr sz="4000">
              <a:solidFill>
                <a:srgbClr val="5755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Two</a:t>
            </a:r>
            <a:endParaRPr sz="4000">
              <a:solidFill>
                <a:srgbClr val="5755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Three</a:t>
            </a:r>
            <a:endParaRPr sz="4000">
              <a:solidFill>
                <a:srgbClr val="5755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Four</a:t>
            </a:r>
            <a:endParaRPr sz="4000">
              <a:solidFill>
                <a:srgbClr val="5755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317248" y="2438400"/>
            <a:ext cx="12383233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Title Text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850900" y="2921000"/>
            <a:ext cx="5410200" cy="60452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300"/>
              </a:spcBef>
              <a:buBlip>
                <a:blip r:embed="rId2"/>
              </a:buBlip>
              <a:defRPr sz="3300"/>
            </a:lvl1pPr>
            <a:lvl2pPr marL="762000" indent="-381000">
              <a:spcBef>
                <a:spcPts val="3300"/>
              </a:spcBef>
              <a:buBlip>
                <a:blip r:embed="rId2"/>
              </a:buBlip>
              <a:defRPr sz="3300"/>
            </a:lvl2pPr>
            <a:lvl3pPr marL="1143000" indent="-381000">
              <a:spcBef>
                <a:spcPts val="3300"/>
              </a:spcBef>
              <a:buBlip>
                <a:blip r:embed="rId2"/>
              </a:buBlip>
              <a:defRPr sz="3300"/>
            </a:lvl3pPr>
            <a:lvl4pPr marL="1524000" indent="-381000">
              <a:spcBef>
                <a:spcPts val="3300"/>
              </a:spcBef>
              <a:buBlip>
                <a:blip r:embed="rId2"/>
              </a:buBlip>
              <a:defRPr sz="3300"/>
            </a:lvl4pPr>
            <a:lvl5pPr marL="1905000" indent="-381000">
              <a:spcBef>
                <a:spcPts val="3300"/>
              </a:spcBef>
              <a:buBlip>
                <a:blip r:embed="rId2"/>
              </a:buBlip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7554B"/>
                </a:solidFill>
              </a:rPr>
              <a:t>Body Level One</a:t>
            </a:r>
            <a:endParaRPr sz="3300">
              <a:solidFill>
                <a:srgbClr val="5755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7554B"/>
                </a:solidFill>
              </a:rPr>
              <a:t>Body Level Two</a:t>
            </a:r>
            <a:endParaRPr sz="3300">
              <a:solidFill>
                <a:srgbClr val="5755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7554B"/>
                </a:solidFill>
              </a:rPr>
              <a:t>Body Level Three</a:t>
            </a:r>
            <a:endParaRPr sz="3300">
              <a:solidFill>
                <a:srgbClr val="5755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7554B"/>
                </a:solidFill>
              </a:rPr>
              <a:t>Body Level Four</a:t>
            </a:r>
            <a:endParaRPr sz="3300">
              <a:solidFill>
                <a:srgbClr val="5755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7554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body" idx="1"/>
          </p:nvPr>
        </p:nvSpPr>
        <p:spPr>
          <a:xfrm>
            <a:off x="850900" y="838200"/>
            <a:ext cx="11303000" cy="807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One</a:t>
            </a:r>
            <a:endParaRPr sz="4000">
              <a:solidFill>
                <a:srgbClr val="5755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Two</a:t>
            </a:r>
            <a:endParaRPr sz="4000">
              <a:solidFill>
                <a:srgbClr val="5755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Three</a:t>
            </a:r>
            <a:endParaRPr sz="4000">
              <a:solidFill>
                <a:srgbClr val="5755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Four</a:t>
            </a:r>
            <a:endParaRPr sz="4000">
              <a:solidFill>
                <a:srgbClr val="5755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92100" y="2438400"/>
            <a:ext cx="12420600" cy="129"/>
          </a:xfrm>
          <a:prstGeom prst="rect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850900" y="838200"/>
            <a:ext cx="113030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cap="none" sz="1800"/>
            </a:pPr>
            <a:r>
              <a:rPr cap="all" sz="7000"/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850900" y="2755900"/>
            <a:ext cx="11303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One</a:t>
            </a:r>
            <a:endParaRPr sz="4000">
              <a:solidFill>
                <a:srgbClr val="5755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Two</a:t>
            </a:r>
            <a:endParaRPr sz="4000">
              <a:solidFill>
                <a:srgbClr val="5755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Three</a:t>
            </a:r>
            <a:endParaRPr sz="4000">
              <a:solidFill>
                <a:srgbClr val="5755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Four</a:t>
            </a:r>
            <a:endParaRPr sz="4000">
              <a:solidFill>
                <a:srgbClr val="5755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 Plain:1.0"/>
        </a:defRPr>
      </a:lvl1pPr>
      <a:lvl2pPr indent="2286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 Plain:1.0"/>
        </a:defRPr>
      </a:lvl2pPr>
      <a:lvl3pPr indent="4572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 Plain:1.0"/>
        </a:defRPr>
      </a:lvl3pPr>
      <a:lvl4pPr indent="6858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 Plain:1.0"/>
        </a:defRPr>
      </a:lvl4pPr>
      <a:lvl5pPr indent="9144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 Plain:1.0"/>
        </a:defRPr>
      </a:lvl5pPr>
      <a:lvl6pPr indent="11430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 Plain:1.0"/>
        </a:defRPr>
      </a:lvl6pPr>
      <a:lvl7pPr indent="13716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 Plain:1.0"/>
        </a:defRPr>
      </a:lvl7pPr>
      <a:lvl8pPr indent="16002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 Plain:1.0"/>
        </a:defRPr>
      </a:lvl8pPr>
      <a:lvl9pPr indent="18288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 Plain:1.0"/>
        </a:defRPr>
      </a:lvl9pPr>
    </p:titleStyle>
    <p:bodyStyle>
      <a:lvl1pPr marL="4445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1pPr>
      <a:lvl2pPr marL="8890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2pPr>
      <a:lvl3pPr marL="13335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3pPr>
      <a:lvl4pPr marL="17780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4pPr>
      <a:lvl5pPr marL="22225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5pPr>
      <a:lvl6pPr marL="26670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6pPr>
      <a:lvl7pPr marL="31115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7pPr>
      <a:lvl8pPr marL="35560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8pPr>
      <a:lvl9pPr marL="40005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Literature bell ringers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Nov. 3-7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9729">
              <a:defRPr sz="4550"/>
            </a:lvl1pPr>
          </a:lstStyle>
          <a:p>
            <a:pPr lvl="0">
              <a:defRPr cap="none" sz="1800"/>
            </a:pPr>
            <a:r>
              <a:rPr cap="all" sz="4550"/>
              <a:t>Monday, nov. 3rd- Frayer Model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850899" y="1461511"/>
            <a:ext cx="11303001" cy="6350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Directions: Use the red section of your textbook to create a Frayer model for antagonist. 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7152">
              <a:defRPr sz="3920"/>
            </a:lvl1pPr>
          </a:lstStyle>
          <a:p>
            <a:pPr lvl="0">
              <a:defRPr cap="none" sz="1800"/>
            </a:pPr>
            <a:r>
              <a:rPr cap="all" sz="3920"/>
              <a:t>Tuesday, Nov. 4th- Literary Elements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Directions: Identify the protagonist and antagonist for the following stories we've read. </a:t>
            </a:r>
            <a:endParaRPr sz="4000">
              <a:solidFill>
                <a:srgbClr val="57554B"/>
              </a:solidFill>
            </a:endParaRPr>
          </a:p>
          <a:p>
            <a:pPr lvl="0" marL="762000" indent="-7620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"Rikki Tikki Tavi"</a:t>
            </a:r>
            <a:endParaRPr sz="4000">
              <a:solidFill>
                <a:srgbClr val="57554B"/>
              </a:solidFill>
            </a:endParaRPr>
          </a:p>
          <a:p>
            <a:pPr lvl="0" marL="762000" indent="-7620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"The Legend of Sleepy Hollow"  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2204">
              <a:defRPr sz="4340"/>
            </a:lvl1pPr>
          </a:lstStyle>
          <a:p>
            <a:pPr lvl="0">
              <a:defRPr cap="none" sz="1800"/>
            </a:pPr>
            <a:r>
              <a:rPr cap="all" sz="4340"/>
              <a:t>Wednesday, Nov. 5th- Root Words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543305">
              <a:spcBef>
                <a:spcPts val="5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720">
                <a:solidFill>
                  <a:srgbClr val="57554B"/>
                </a:solidFill>
              </a:rPr>
              <a:t>Directions: Write the root words and definitions. Then come up with one word that includes the root words. </a:t>
            </a:r>
            <a:endParaRPr sz="3720">
              <a:solidFill>
                <a:srgbClr val="57554B"/>
              </a:solidFill>
            </a:endParaRPr>
          </a:p>
          <a:p>
            <a:pPr lvl="0" marL="708659" indent="-708659" defTabSz="543305">
              <a:spcBef>
                <a:spcPts val="51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720">
                <a:solidFill>
                  <a:srgbClr val="57554B"/>
                </a:solidFill>
              </a:rPr>
              <a:t>Pel-drive</a:t>
            </a:r>
            <a:endParaRPr sz="3720">
              <a:solidFill>
                <a:srgbClr val="57554B"/>
              </a:solidFill>
            </a:endParaRPr>
          </a:p>
          <a:p>
            <a:pPr lvl="0" marL="708659" indent="-708659" defTabSz="543305">
              <a:spcBef>
                <a:spcPts val="51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720">
                <a:solidFill>
                  <a:srgbClr val="57554B"/>
                </a:solidFill>
              </a:rPr>
              <a:t>Neg-no</a:t>
            </a:r>
            <a:endParaRPr sz="3720">
              <a:solidFill>
                <a:srgbClr val="57554B"/>
              </a:solidFill>
            </a:endParaRPr>
          </a:p>
          <a:p>
            <a:pPr lvl="0" marL="708659" indent="-708659" defTabSz="543305">
              <a:spcBef>
                <a:spcPts val="51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720">
                <a:solidFill>
                  <a:srgbClr val="57554B"/>
                </a:solidFill>
              </a:rPr>
              <a:t>Orig-beginning</a:t>
            </a:r>
            <a:endParaRPr sz="3720">
              <a:solidFill>
                <a:srgbClr val="57554B"/>
              </a:solidFill>
            </a:endParaRPr>
          </a:p>
          <a:p>
            <a:pPr lvl="0" marL="708659" indent="-708659" defTabSz="543305">
              <a:spcBef>
                <a:spcPts val="51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720">
                <a:solidFill>
                  <a:srgbClr val="57554B"/>
                </a:solidFill>
              </a:rPr>
              <a:t>Trib-give 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762000" indent="-7620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Propel</a:t>
            </a:r>
            <a:endParaRPr sz="4000">
              <a:solidFill>
                <a:srgbClr val="57554B"/>
              </a:solidFill>
            </a:endParaRPr>
          </a:p>
          <a:p>
            <a:pPr lvl="0" marL="762000" indent="-7620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Negative</a:t>
            </a:r>
            <a:endParaRPr sz="4000">
              <a:solidFill>
                <a:srgbClr val="57554B"/>
              </a:solidFill>
            </a:endParaRPr>
          </a:p>
          <a:p>
            <a:pPr lvl="0" marL="762000" indent="-7620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Origin</a:t>
            </a:r>
            <a:endParaRPr sz="4000">
              <a:solidFill>
                <a:srgbClr val="57554B"/>
              </a:solidFill>
            </a:endParaRPr>
          </a:p>
          <a:p>
            <a:pPr lvl="0" marL="762000" indent="-7620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Contribute 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z="5600"/>
            </a:lvl1pPr>
          </a:lstStyle>
          <a:p>
            <a:pPr lvl="0">
              <a:defRPr cap="none" sz="1800"/>
            </a:pPr>
            <a:r>
              <a:rPr cap="all" sz="5600"/>
              <a:t>Thurs. Nov. 6th- Analogies 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850899" y="2768728"/>
            <a:ext cx="11303001" cy="6350001"/>
          </a:xfrm>
          <a:prstGeom prst="rect">
            <a:avLst/>
          </a:prstGeom>
        </p:spPr>
        <p:txBody>
          <a:bodyPr/>
          <a:lstStyle/>
          <a:p>
            <a:pPr lvl="0" marL="0" indent="0" defTabSz="490727">
              <a:spcBef>
                <a:spcPts val="4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359">
                <a:solidFill>
                  <a:srgbClr val="57554B"/>
                </a:solidFill>
              </a:rPr>
              <a:t>Write the analogies filling in the blanks. </a:t>
            </a:r>
            <a:endParaRPr sz="3359">
              <a:solidFill>
                <a:srgbClr val="57554B"/>
              </a:solidFill>
            </a:endParaRPr>
          </a:p>
          <a:p>
            <a:pPr lvl="0" marL="0" indent="0" defTabSz="490727">
              <a:spcBef>
                <a:spcPts val="4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359">
                <a:solidFill>
                  <a:srgbClr val="57554B"/>
                </a:solidFill>
              </a:rPr>
              <a:t>1. Principal: school :: __________ :state</a:t>
            </a:r>
            <a:endParaRPr sz="3359">
              <a:solidFill>
                <a:srgbClr val="57554B"/>
              </a:solidFill>
            </a:endParaRPr>
          </a:p>
          <a:p>
            <a:pPr lvl="0" marL="0" indent="0" defTabSz="490727">
              <a:spcBef>
                <a:spcPts val="4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359">
                <a:solidFill>
                  <a:srgbClr val="57554B"/>
                </a:solidFill>
              </a:rPr>
              <a:t>2. Ounce: weight:: ________: temperature</a:t>
            </a:r>
            <a:endParaRPr sz="3359">
              <a:solidFill>
                <a:srgbClr val="57554B"/>
              </a:solidFill>
            </a:endParaRPr>
          </a:p>
          <a:p>
            <a:pPr lvl="0" marL="0" indent="0" defTabSz="490727">
              <a:spcBef>
                <a:spcPts val="4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359">
                <a:solidFill>
                  <a:srgbClr val="57554B"/>
                </a:solidFill>
              </a:rPr>
              <a:t>3. Hear: here:: right: _______</a:t>
            </a:r>
            <a:endParaRPr sz="3359">
              <a:solidFill>
                <a:srgbClr val="57554B"/>
              </a:solidFill>
            </a:endParaRPr>
          </a:p>
          <a:p>
            <a:pPr lvl="0" marL="0" indent="0" defTabSz="490727">
              <a:spcBef>
                <a:spcPts val="4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359">
                <a:solidFill>
                  <a:srgbClr val="57554B"/>
                </a:solidFill>
              </a:rPr>
              <a:t>4. Bear: cub:: deer: ________</a:t>
            </a:r>
            <a:endParaRPr sz="3359">
              <a:solidFill>
                <a:srgbClr val="57554B"/>
              </a:solidFill>
            </a:endParaRPr>
          </a:p>
          <a:p>
            <a:pPr lvl="0" marL="0" indent="0" defTabSz="490727">
              <a:spcBef>
                <a:spcPts val="4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359">
                <a:solidFill>
                  <a:srgbClr val="57554B"/>
                </a:solidFill>
              </a:rPr>
              <a:t>5. Lily: flower:: willow: _______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57554B"/>
      </a:dk1>
      <a:lt1>
        <a:srgbClr val="0C1557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 Plain:1.0"/>
        <a:ea typeface="Academy Engraved LET Plain:1.0"/>
        <a:cs typeface="Academy Engraved LET Plain:1.0"/>
      </a:majorFont>
      <a:minorFont>
        <a:latin typeface="Academy Engraved LET Plain:1.0"/>
        <a:ea typeface="Academy Engraved LET Plain:1.0"/>
        <a:cs typeface="Academy Engraved LET Plain:1.0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C633D">
              <a:alpha val="75000"/>
            </a:srgbClr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000000"/>
      </a:dk1>
      <a:lt1>
        <a:srgbClr val="FFFFFF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 Plain:1.0"/>
        <a:ea typeface="Academy Engraved LET Plain:1.0"/>
        <a:cs typeface="Academy Engraved LET Plain:1.0"/>
      </a:majorFont>
      <a:minorFont>
        <a:latin typeface="Academy Engraved LET Plain:1.0"/>
        <a:ea typeface="Academy Engraved LET Plain:1.0"/>
        <a:cs typeface="Academy Engraved LET Plain:1.0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C633D">
              <a:alpha val="75000"/>
            </a:srgbClr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