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571500" y="4749800"/>
            <a:ext cx="11868093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6832536" y="8686864"/>
            <a:ext cx="1422529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571500" y="4864100"/>
            <a:ext cx="5334475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" name="Shape 17"/>
          <p:cNvSpPr/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  <a:endParaRPr sz="3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  <a:endParaRPr sz="3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  <a:endParaRPr sz="3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  <a:endParaRPr sz="3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571500" y="1968500"/>
            <a:ext cx="5073393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" name="Shape 26"/>
          <p:cNvSpPr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7" name="Shape 27"/>
          <p:cNvSpPr/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  <a:endParaRPr sz="3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  <a:endParaRPr sz="3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  <a:endParaRPr sz="3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  <a:endParaRPr sz="3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9055098" y="508000"/>
            <a:ext cx="127" cy="7975630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" name="Shape 32"/>
          <p:cNvSpPr/>
          <p:nvPr/>
        </p:nvSpPr>
        <p:spPr>
          <a:xfrm>
            <a:off x="9055097" y="4464050"/>
            <a:ext cx="3448502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  <a:endParaRPr sz="2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  <a:endParaRPr sz="2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  <a:endParaRPr sz="2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  <a:endParaRPr sz="2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5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  <a:endParaRPr sz="3600">
              <a:solidFill>
                <a:srgbClr val="747474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  <a:endParaRPr sz="3600">
              <a:solidFill>
                <a:srgbClr val="747474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  <a:endParaRPr sz="3600">
              <a:solidFill>
                <a:srgbClr val="747474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  <a:endParaRPr sz="3600">
              <a:solidFill>
                <a:srgbClr val="747474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spcBef>
          <a:spcPts val="4200"/>
        </a:spcBef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spcBef>
          <a:spcPts val="4200"/>
        </a:spcBef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spcBef>
          <a:spcPts val="4200"/>
        </a:spcBef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spcBef>
          <a:spcPts val="4200"/>
        </a:spcBef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spcBef>
          <a:spcPts val="4200"/>
        </a:spcBef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spcBef>
          <a:spcPts val="4200"/>
        </a:spcBef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spcBef>
          <a:spcPts val="4200"/>
        </a:spcBef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spcBef>
          <a:spcPts val="4200"/>
        </a:spcBef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spcBef>
          <a:spcPts val="4200"/>
        </a:spcBef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Language Bell Ringers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Nov. 3-7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Monday, Nov. 3rd- Grammar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571499" y="2209928"/>
            <a:ext cx="11861801" cy="6667501"/>
          </a:xfrm>
          <a:prstGeom prst="rect">
            <a:avLst/>
          </a:prstGeom>
        </p:spPr>
        <p:txBody>
          <a:bodyPr/>
          <a:lstStyle/>
          <a:p>
            <a:pPr lvl="0" marL="0" indent="0" defTabSz="543305">
              <a:spcBef>
                <a:spcPts val="39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747474"/>
                </a:solidFill>
              </a:rPr>
              <a:t>Directions-Identify the following sentence patterns. </a:t>
            </a:r>
            <a:endParaRPr sz="3348">
              <a:solidFill>
                <a:srgbClr val="747474"/>
              </a:solidFill>
            </a:endParaRPr>
          </a:p>
          <a:p>
            <a:pPr lvl="0" marL="0" indent="0" defTabSz="543305">
              <a:spcBef>
                <a:spcPts val="39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747474"/>
                </a:solidFill>
              </a:rPr>
              <a:t>1. “Negotiations are my thing,” said Si. </a:t>
            </a:r>
            <a:endParaRPr sz="3348">
              <a:solidFill>
                <a:srgbClr val="747474"/>
              </a:solidFill>
            </a:endParaRPr>
          </a:p>
          <a:p>
            <a:pPr lvl="0" marL="0" indent="0" defTabSz="543305">
              <a:spcBef>
                <a:spcPts val="39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747474"/>
                </a:solidFill>
              </a:rPr>
              <a:t>2. If you’ll stop right now, I’ll replace your bumper.</a:t>
            </a:r>
            <a:endParaRPr sz="3348">
              <a:solidFill>
                <a:srgbClr val="747474"/>
              </a:solidFill>
            </a:endParaRPr>
          </a:p>
          <a:p>
            <a:pPr lvl="0" marL="0" indent="0" defTabSz="543305">
              <a:spcBef>
                <a:spcPts val="39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747474"/>
                </a:solidFill>
              </a:rPr>
              <a:t>3. Susie and Jake watched a movie, and they ate in the food court.</a:t>
            </a:r>
            <a:endParaRPr sz="3348">
              <a:solidFill>
                <a:srgbClr val="747474"/>
              </a:solidFill>
            </a:endParaRPr>
          </a:p>
          <a:p>
            <a:pPr lvl="0" marL="0" indent="0" defTabSz="543305">
              <a:spcBef>
                <a:spcPts val="39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747474"/>
                </a:solidFill>
              </a:rPr>
              <a:t>4. When we finish our novel, we will read a play, and we will watch the TV show.</a:t>
            </a:r>
            <a:endParaRPr sz="3348">
              <a:solidFill>
                <a:srgbClr val="747474"/>
              </a:solidFill>
            </a:endParaRPr>
          </a:p>
          <a:p>
            <a:pPr lvl="0" marL="0" indent="0" defTabSz="543305">
              <a:spcBef>
                <a:spcPts val="3900"/>
              </a:spcBef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747474"/>
                </a:solidFill>
              </a:rPr>
              <a:t>5. What did you do last night?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Tues. Nov. 4th-Frayer models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1. Foresight(noun)-the ability to anticipate what might happen in the future</a:t>
            </a:r>
            <a:endParaRPr sz="3600">
              <a:solidFill>
                <a:srgbClr val="747474"/>
              </a:solidFill>
            </a:endParaRPr>
          </a:p>
          <a:p>
            <a:pPr lvl="0" mar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2. Fragrance(noun)-a sweet or fragrant smell</a:t>
            </a:r>
            <a:endParaRPr sz="3600">
              <a:solidFill>
                <a:srgbClr val="747474"/>
              </a:solidFill>
            </a:endParaRPr>
          </a:p>
          <a:p>
            <a:pPr lvl="0" mar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3.Furtive, (adj)-done or acting in a way that is intended to not be noticed</a:t>
            </a:r>
            <a:endParaRPr sz="3600">
              <a:solidFill>
                <a:srgbClr val="747474"/>
              </a:solidFill>
            </a:endParaRPr>
          </a:p>
          <a:p>
            <a:pPr lvl="0" mar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747474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Examples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73100" indent="-673100">
              <a:buSzPct val="100000"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Vision, hindsight</a:t>
            </a:r>
            <a:endParaRPr sz="3600">
              <a:solidFill>
                <a:srgbClr val="747474"/>
              </a:solidFill>
            </a:endParaRPr>
          </a:p>
          <a:p>
            <a:pPr lvl="0" marL="673100" indent="-673100">
              <a:buSzPct val="100000"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Perfume, stench</a:t>
            </a:r>
            <a:endParaRPr sz="3600">
              <a:solidFill>
                <a:srgbClr val="747474"/>
              </a:solidFill>
            </a:endParaRPr>
          </a:p>
          <a:p>
            <a:pPr lvl="0" marL="673100" indent="-673100">
              <a:buSzPct val="100000"/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Secretive, open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Wed. Nov. 5th-quote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>
              <a:defRPr sz="1800"/>
            </a:pPr>
            <a:r>
              <a:rPr sz="3600"/>
              <a:t>Directions: Write the quote of the week. Then respond to it/ explain the meaning/ make a connection in 3-4 sentences.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Thurs. Nov. 6th-journal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Directions: Evaluate the </a:t>
            </a:r>
            <a:endParaRPr sz="3600">
              <a:solidFill>
                <a:srgbClr val="747474"/>
              </a:solidFill>
            </a:endParaRPr>
          </a:p>
          <a:p>
            <a:pPr lvl="0" mar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picture to the right. Explain its </a:t>
            </a:r>
            <a:endParaRPr sz="3600">
              <a:solidFill>
                <a:srgbClr val="747474"/>
              </a:solidFill>
            </a:endParaRPr>
          </a:p>
          <a:p>
            <a:pPr lvl="0" mar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meaning in a 6-7 sentence</a:t>
            </a:r>
            <a:endParaRPr sz="3600">
              <a:solidFill>
                <a:srgbClr val="747474"/>
              </a:solidFill>
            </a:endParaRPr>
          </a:p>
          <a:p>
            <a:pPr lvl="0" marL="0" indent="0"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 journal entry.</a:t>
            </a:r>
            <a:endParaRPr sz="3600">
              <a:solidFill>
                <a:srgbClr val="747474"/>
              </a:solidFill>
            </a:endParaRPr>
          </a:p>
        </p:txBody>
      </p:sp>
      <p:pic>
        <p:nvPicPr>
          <p:cNvPr id="57" name="IMG_119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59485" y="1010061"/>
            <a:ext cx="6016383" cy="77334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