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lvl1pPr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1pPr>
    <a:lvl2pPr indent="2286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2pPr>
    <a:lvl3pPr indent="4572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3pPr>
    <a:lvl4pPr indent="6858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4pPr>
    <a:lvl5pPr indent="9144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5pPr>
    <a:lvl6pPr indent="11430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6pPr>
    <a:lvl7pPr indent="13716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7pPr>
    <a:lvl8pPr indent="16002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8pPr>
    <a:lvl9pPr indent="18288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E7385"/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5E7385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E7385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7D705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7D7054"/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rgbClr val="7D7054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One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Two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Three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Four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079500" y="6172200"/>
            <a:ext cx="11176000" cy="19685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One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Two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Three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Four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One</a:t>
            </a:r>
            <a:endParaRPr sz="36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Two</a:t>
            </a:r>
            <a:endParaRPr sz="36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Three</a:t>
            </a:r>
            <a:endParaRPr sz="36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Four</a:t>
            </a:r>
            <a:endParaRPr sz="36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One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Two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Three</a:t>
            </a:r>
            <a:endParaRPr sz="40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Four</a:t>
            </a:r>
            <a:endParaRPr sz="40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One</a:t>
            </a:r>
            <a:endParaRPr sz="34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Two</a:t>
            </a:r>
            <a:endParaRPr sz="34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Three</a:t>
            </a:r>
            <a:endParaRPr sz="34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Four</a:t>
            </a:r>
            <a:endParaRPr sz="34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One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Two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Three</a:t>
            </a:r>
            <a:endParaRPr sz="40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Four</a:t>
            </a:r>
            <a:endParaRPr sz="40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body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2286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4572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6858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9144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One</a:t>
            </a:r>
            <a:endParaRPr sz="24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Two</a:t>
            </a:r>
            <a:endParaRPr sz="24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Three</a:t>
            </a:r>
            <a:endParaRPr sz="24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Four</a:t>
            </a:r>
            <a:endParaRPr sz="24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One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Two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Three</a:t>
            </a:r>
            <a:endParaRPr sz="40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Four</a:t>
            </a:r>
            <a:endParaRPr sz="40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spd="med" advClick="1"/>
  <p:txStyles>
    <p:titleStyle>
      <a:lvl1pPr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1pPr>
      <a:lvl2pPr indent="2286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2pPr>
      <a:lvl3pPr indent="4572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3pPr>
      <a:lvl4pPr indent="6858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4pPr>
      <a:lvl5pPr indent="9144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5pPr>
      <a:lvl6pPr indent="11430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6pPr>
      <a:lvl7pPr indent="13716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7pPr>
      <a:lvl8pPr indent="16002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8pPr>
      <a:lvl9pPr indent="18288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9pPr>
    </p:titleStyle>
    <p:bodyStyle>
      <a:lvl1pPr marL="4191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1pPr>
      <a:lvl2pPr marL="8382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2pPr>
      <a:lvl3pPr marL="12573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3pPr>
      <a:lvl4pPr marL="16764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4pPr>
      <a:lvl5pPr marL="20955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5pPr>
      <a:lvl6pPr marL="25146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6pPr>
      <a:lvl7pPr marL="29337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7pPr>
      <a:lvl8pPr marL="33528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8pPr>
      <a:lvl9pPr marL="37719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9pPr>
    </p:bodyStyle>
    <p:otherStyle>
      <a:lvl1pPr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Literature bell ringers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September 15-19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Sept. 15, Monday- Vocabulary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Complete a Frayer model for allusion. Use the red section of the textbook if needed. 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Sept. 16, Tues.-figurative language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519937">
              <a:spcBef>
                <a:spcPts val="3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559">
                <a:solidFill>
                  <a:srgbClr val="72675A"/>
                </a:solidFill>
              </a:rPr>
              <a:t>What is the allusion? What is the meaning?</a:t>
            </a:r>
            <a:endParaRPr sz="3559">
              <a:solidFill>
                <a:srgbClr val="72675A"/>
              </a:solidFill>
            </a:endParaRPr>
          </a:p>
          <a:p>
            <a:pPr lvl="0" marL="0" indent="0" defTabSz="519937">
              <a:spcBef>
                <a:spcPts val="3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559">
                <a:solidFill>
                  <a:srgbClr val="72675A"/>
                </a:solidFill>
              </a:rPr>
              <a:t>1. I hoped to sign the birthday card our team bought for </a:t>
            </a:r>
            <a:endParaRPr sz="3559">
              <a:solidFill>
                <a:srgbClr val="72675A"/>
              </a:solidFill>
            </a:endParaRPr>
          </a:p>
          <a:p>
            <a:pPr lvl="0" marL="0" indent="0" defTabSz="519937">
              <a:spcBef>
                <a:spcPts val="3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559">
                <a:solidFill>
                  <a:srgbClr val="72675A"/>
                </a:solidFill>
              </a:rPr>
              <a:t>our coach, but someone went all John Hancock on it </a:t>
            </a:r>
            <a:endParaRPr sz="3559">
              <a:solidFill>
                <a:srgbClr val="72675A"/>
              </a:solidFill>
            </a:endParaRPr>
          </a:p>
          <a:p>
            <a:pPr lvl="0" marL="0" indent="0" defTabSz="519937">
              <a:spcBef>
                <a:spcPts val="3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559">
                <a:solidFill>
                  <a:srgbClr val="72675A"/>
                </a:solidFill>
              </a:rPr>
              <a:t>and signed his name across the whole card. </a:t>
            </a:r>
            <a:endParaRPr sz="3559">
              <a:solidFill>
                <a:srgbClr val="72675A"/>
              </a:solidFill>
            </a:endParaRPr>
          </a:p>
          <a:p>
            <a:pPr lvl="0" marL="0" indent="0" defTabSz="519937">
              <a:spcBef>
                <a:spcPts val="3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559">
                <a:solidFill>
                  <a:srgbClr val="72675A"/>
                </a:solidFill>
              </a:rPr>
              <a:t>2. We were all starry eyed as we stepped into the doctor’s </a:t>
            </a:r>
            <a:endParaRPr sz="3559">
              <a:solidFill>
                <a:srgbClr val="72675A"/>
              </a:solidFill>
            </a:endParaRPr>
          </a:p>
          <a:p>
            <a:pPr lvl="0" marL="0" indent="0" defTabSz="519937">
              <a:spcBef>
                <a:spcPts val="3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559">
                <a:solidFill>
                  <a:srgbClr val="72675A"/>
                </a:solidFill>
              </a:rPr>
              <a:t>mansion. “I don’t think Buckingham Palace is as fancy </a:t>
            </a:r>
            <a:endParaRPr sz="3559">
              <a:solidFill>
                <a:srgbClr val="72675A"/>
              </a:solidFill>
            </a:endParaRPr>
          </a:p>
          <a:p>
            <a:pPr lvl="0" marL="0" indent="0" defTabSz="519937">
              <a:spcBef>
                <a:spcPts val="3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559">
                <a:solidFill>
                  <a:srgbClr val="72675A"/>
                </a:solidFill>
              </a:rPr>
              <a:t>as this house!” Mom gasped.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Wed. Sept. 17- Root Words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Directions: Write the root words and definitions. Then come up with one word that includes the root word.</a:t>
            </a:r>
            <a:endParaRPr sz="4000">
              <a:solidFill>
                <a:srgbClr val="72675A"/>
              </a:solidFill>
            </a:endParaRPr>
          </a:p>
          <a:p>
            <a:pPr lvl="0" marL="673100" indent="-673100"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Act- do</a:t>
            </a:r>
            <a:endParaRPr sz="4000">
              <a:solidFill>
                <a:srgbClr val="72675A"/>
              </a:solidFill>
            </a:endParaRPr>
          </a:p>
          <a:p>
            <a:pPr lvl="0" marL="673100" indent="-673100"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Cycl- circle</a:t>
            </a:r>
            <a:endParaRPr sz="4000">
              <a:solidFill>
                <a:srgbClr val="72675A"/>
              </a:solidFill>
            </a:endParaRPr>
          </a:p>
          <a:p>
            <a:pPr lvl="0" marL="673100" indent="-673100"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Graph- write 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Thurs. Sept. 18th- Aspire Test Prep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Directions: Write the sentences and underline the idioms. Explain their meanings. </a:t>
            </a:r>
            <a:endParaRPr sz="4000">
              <a:solidFill>
                <a:srgbClr val="72675A"/>
              </a:solidFill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1. My sister woke up on the wrong side of the bed this morning. </a:t>
            </a:r>
            <a:endParaRPr sz="4000">
              <a:solidFill>
                <a:srgbClr val="72675A"/>
              </a:solidFill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2. Suddenly, out of the blue, it started raining. </a:t>
            </a:r>
            <a:endParaRPr sz="4000">
              <a:solidFill>
                <a:srgbClr val="72675A"/>
              </a:solidFill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3. It's raining cats and dogs outside!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