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1pPr>
    <a:lvl2pPr indent="2286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2pPr>
    <a:lvl3pPr indent="4572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3pPr>
    <a:lvl4pPr indent="6858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4pPr>
    <a:lvl5pPr indent="9144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5pPr>
    <a:lvl6pPr indent="11430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6pPr>
    <a:lvl7pPr indent="13716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7pPr>
    <a:lvl8pPr indent="16002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8pPr>
    <a:lvl9pPr indent="18288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97EB">
              <a:alpha val="1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533FF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1C9C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1C9C">
              <a:alpha val="8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6FBC00">
              <a:alpha val="6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rgbClr val="E3266D">
                  <a:alpha val="6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917700"/>
            <a:ext cx="10464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165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One</a:t>
            </a:r>
            <a:endParaRPr sz="40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Two</a:t>
            </a:r>
            <a:endParaRPr sz="40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Three</a:t>
            </a:r>
            <a:endParaRPr sz="40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Four</a:t>
            </a:r>
            <a:endParaRPr sz="40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604000"/>
            <a:ext cx="10464800" cy="1651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3312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One</a:t>
            </a:r>
            <a:endParaRPr sz="40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Two</a:t>
            </a:r>
            <a:endParaRPr sz="40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Three</a:t>
            </a:r>
            <a:endParaRPr sz="40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Four</a:t>
            </a:r>
            <a:endParaRPr sz="40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81000" y="4787900"/>
            <a:ext cx="5867400" cy="372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One</a:t>
            </a:r>
            <a:endParaRPr sz="40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Two</a:t>
            </a:r>
            <a:endParaRPr sz="40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Three</a:t>
            </a:r>
            <a:endParaRPr sz="40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Four</a:t>
            </a:r>
            <a:endParaRPr sz="40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One</a:t>
            </a:r>
            <a:endParaRPr sz="46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Two</a:t>
            </a:r>
            <a:endParaRPr sz="46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Three</a:t>
            </a:r>
            <a:endParaRPr sz="46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Four</a:t>
            </a:r>
            <a:endParaRPr sz="46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Body Level One</a:t>
            </a:r>
            <a:endParaRPr sz="36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Body Level Two</a:t>
            </a:r>
            <a:endParaRPr sz="36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Body Level Three</a:t>
            </a:r>
            <a:endParaRPr sz="36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Body Level Four</a:t>
            </a:r>
            <a:endParaRPr sz="36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One</a:t>
            </a:r>
            <a:endParaRPr sz="46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Two</a:t>
            </a:r>
            <a:endParaRPr sz="46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Three</a:t>
            </a:r>
            <a:endParaRPr sz="46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Four</a:t>
            </a:r>
            <a:endParaRPr sz="46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One</a:t>
            </a:r>
            <a:endParaRPr sz="4600">
              <a:solidFill>
                <a:srgbClr val="858585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Two</a:t>
            </a:r>
            <a:endParaRPr sz="4600">
              <a:solidFill>
                <a:srgbClr val="858585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Three</a:t>
            </a:r>
            <a:endParaRPr sz="4600">
              <a:solidFill>
                <a:srgbClr val="858585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Four</a:t>
            </a:r>
            <a:endParaRPr sz="4600">
              <a:solidFill>
                <a:srgbClr val="858585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1pPr>
      <a:lvl2pPr indent="2286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2pPr>
      <a:lvl3pPr indent="4572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3pPr>
      <a:lvl4pPr indent="6858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4pPr>
      <a:lvl5pPr indent="9144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5pPr>
      <a:lvl6pPr indent="11430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6pPr>
      <a:lvl7pPr indent="13716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7pPr>
      <a:lvl8pPr indent="16002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8pPr>
      <a:lvl9pPr indent="18288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9pPr>
    </p:titleStyle>
    <p:bodyStyle>
      <a:lvl1pPr marL="635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1pPr>
      <a:lvl2pPr marL="1270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2pPr>
      <a:lvl3pPr marL="1905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3pPr>
      <a:lvl4pPr marL="2540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4pPr>
      <a:lvl5pPr marL="3175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5pPr>
      <a:lvl6pPr marL="3810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6pPr>
      <a:lvl7pPr marL="4445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7pPr>
      <a:lvl8pPr marL="5080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8pPr>
      <a:lvl9pPr marL="5715000" indent="-635000" defTabSz="584200">
        <a:spcBef>
          <a:spcPts val="4200"/>
        </a:spcBef>
        <a:buSzPct val="47000"/>
        <a:buBlip>
          <a:blip r:embed="rId3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September 8-12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Literature Bell Ringers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45A7DE"/>
                </a:solidFill>
              </a:rPr>
              <a:t>Mon. Sept. 8th-Frayer model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Create a Frayer model for idiom. Use your textbook if needed.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Tues. Sept. 9th- Idioms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531622">
              <a:spcBef>
                <a:spcPts val="3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Directions: Write the idioms and explain their meaning. </a:t>
            </a:r>
            <a:endParaRPr sz="4186">
              <a:solidFill>
                <a:srgbClr val="858585"/>
              </a:solidFill>
            </a:endParaRPr>
          </a:p>
          <a:p>
            <a:pPr lvl="0" marL="739648" indent="-739648" defTabSz="531622">
              <a:spcBef>
                <a:spcPts val="38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My parents' new car is a lemon. </a:t>
            </a:r>
            <a:endParaRPr sz="4186">
              <a:solidFill>
                <a:srgbClr val="858585"/>
              </a:solidFill>
            </a:endParaRPr>
          </a:p>
          <a:p>
            <a:pPr lvl="0" marL="739648" indent="-739648" defTabSz="531622">
              <a:spcBef>
                <a:spcPts val="38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When my dad figured it out, he blew his top.</a:t>
            </a:r>
            <a:endParaRPr sz="4186">
              <a:solidFill>
                <a:srgbClr val="858585"/>
              </a:solidFill>
            </a:endParaRPr>
          </a:p>
          <a:p>
            <a:pPr lvl="0" marL="739648" indent="-739648" defTabSz="531622">
              <a:spcBef>
                <a:spcPts val="38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Something fishy is going on around here!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45A7DE"/>
                </a:solidFill>
              </a:rPr>
              <a:t>Wed. Sept. 10th- Root Words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531622">
              <a:spcBef>
                <a:spcPts val="3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Directions: Write the root word and definition. Then write one word that uses the root word. </a:t>
            </a:r>
            <a:endParaRPr sz="4186">
              <a:solidFill>
                <a:srgbClr val="858585"/>
              </a:solidFill>
            </a:endParaRPr>
          </a:p>
          <a:p>
            <a:pPr lvl="0" marL="739648" indent="-739648" defTabSz="531622">
              <a:spcBef>
                <a:spcPts val="38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 Struct-build</a:t>
            </a:r>
            <a:endParaRPr sz="4186">
              <a:solidFill>
                <a:srgbClr val="858585"/>
              </a:solidFill>
            </a:endParaRPr>
          </a:p>
          <a:p>
            <a:pPr lvl="0" marL="739648" indent="-739648" defTabSz="531622">
              <a:spcBef>
                <a:spcPts val="38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Therm-heat</a:t>
            </a:r>
            <a:endParaRPr sz="4186">
              <a:solidFill>
                <a:srgbClr val="858585"/>
              </a:solidFill>
            </a:endParaRPr>
          </a:p>
          <a:p>
            <a:pPr lvl="0" marL="739648" indent="-739648" defTabSz="531622">
              <a:spcBef>
                <a:spcPts val="3800"/>
              </a:spcBef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186">
                <a:solidFill>
                  <a:srgbClr val="858585"/>
                </a:solidFill>
              </a:rPr>
              <a:t>Vis-see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45A7DE"/>
                </a:solidFill>
              </a:rPr>
              <a:t>Friday, Sept. 12th- Aspire Test Prep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Directions: Write analogies and complete them. </a:t>
            </a:r>
            <a:endParaRPr sz="4600">
              <a:solidFill>
                <a:srgbClr val="858585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1. Quarrel: argument:: rubbish:_______</a:t>
            </a:r>
            <a:endParaRPr sz="4600">
              <a:solidFill>
                <a:srgbClr val="858585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2. Sullen: gloom:: timid: _______</a:t>
            </a:r>
            <a:endParaRPr sz="4600">
              <a:solidFill>
                <a:srgbClr val="858585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3. Peril: ______:: hectic: chaotic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4385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