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85900" y="4838700"/>
            <a:ext cx="10033000" cy="88900"/>
            <a:chOff x="0" y="0"/>
            <a:chExt cx="10033000" cy="88900"/>
          </a:xfrm>
        </p:grpSpPr>
        <p:pic>
          <p:nvPicPr>
            <p:cNvPr id="6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Shape 10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485900" y="2070100"/>
            <a:ext cx="10033000" cy="88900"/>
            <a:chOff x="0" y="0"/>
            <a:chExt cx="10033000" cy="88900"/>
          </a:xfrm>
        </p:grpSpPr>
        <p:pic>
          <p:nvPicPr>
            <p:cNvPr id="13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1638300" y="4889500"/>
            <a:ext cx="4368800" cy="88900"/>
            <a:chOff x="0" y="0"/>
            <a:chExt cx="4368800" cy="88900"/>
          </a:xfrm>
        </p:grpSpPr>
        <p:pic>
          <p:nvPicPr>
            <p:cNvPr id="22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 lvl="0">
              <a:defRPr cap="none" sz="1800"/>
            </a:pPr>
            <a:r>
              <a:rPr cap="all" sz="5600"/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17248" y="2438400"/>
            <a:ext cx="12383233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7248" y="2438400"/>
            <a:ext cx="12383233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One</a:t>
            </a:r>
            <a:endParaRPr sz="33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Two</a:t>
            </a:r>
            <a:endParaRPr sz="33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Three</a:t>
            </a:r>
            <a:endParaRPr sz="33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Four</a:t>
            </a:r>
            <a:endParaRPr sz="33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92100" y="2438400"/>
            <a:ext cx="12420600" cy="129"/>
          </a:xfrm>
          <a:prstGeom prst="rect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1pPr>
      <a:lvl2pPr indent="228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2pPr>
      <a:lvl3pPr indent="457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3pPr>
      <a:lvl4pPr indent="685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4pPr>
      <a:lvl5pPr indent="9144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5pPr>
      <a:lvl6pPr indent="11430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6pPr>
      <a:lvl7pPr indent="1371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7pPr>
      <a:lvl8pPr indent="1600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8pPr>
      <a:lvl9pPr indent="1828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9pPr>
    </p:titleStyle>
    <p:bodyStyle>
      <a:lvl1pPr marL="444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1pPr>
      <a:lvl2pPr marL="889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2pPr>
      <a:lvl3pPr marL="1333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3pPr>
      <a:lvl4pPr marL="1778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4pPr>
      <a:lvl5pPr marL="2222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5pPr>
      <a:lvl6pPr marL="2667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6pPr>
      <a:lvl7pPr marL="3111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7pPr>
      <a:lvl8pPr marL="3556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8pPr>
      <a:lvl9pPr marL="4000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Literature bell ringers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Sept. 22-26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5390"/>
            </a:lvl1pPr>
          </a:lstStyle>
          <a:p>
            <a:pPr lvl="0">
              <a:defRPr cap="none" sz="1800"/>
            </a:pPr>
            <a:r>
              <a:rPr cap="all" sz="5390"/>
              <a:t>Mon. sept. 22nd-vocabulary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Directions: Create a Frayer model for symbol(symbolism). Use your textbook if needed. Look in the red reference section.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835">
              <a:defRPr sz="4059"/>
            </a:lvl1pPr>
          </a:lstStyle>
          <a:p>
            <a:pPr lvl="0">
              <a:defRPr cap="none" sz="1800"/>
            </a:pPr>
            <a:r>
              <a:rPr cap="all" sz="4059"/>
              <a:t>Tues. Sept. 23rd-figurative Language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850900" y="2923409"/>
            <a:ext cx="11303000" cy="6350000"/>
          </a:xfrm>
          <a:prstGeom prst="rect">
            <a:avLst/>
          </a:prstGeom>
        </p:spPr>
        <p:txBody>
          <a:bodyPr/>
          <a:lstStyle/>
          <a:p>
            <a:pPr lvl="0" marL="0" indent="0" defTabSz="549148">
              <a:spcBef>
                <a:spcPts val="5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57554B"/>
                </a:solidFill>
              </a:rPr>
              <a:t>Directions: Write the sentences below and complete the blanks.</a:t>
            </a:r>
            <a:endParaRPr sz="3759">
              <a:solidFill>
                <a:srgbClr val="57554B"/>
              </a:solidFill>
            </a:endParaRPr>
          </a:p>
          <a:p>
            <a:pPr lvl="0" marL="0" indent="0" defTabSz="549148">
              <a:spcBef>
                <a:spcPts val="5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57554B"/>
                </a:solidFill>
              </a:rPr>
              <a:t>1. Hearts and cupids symbolize ________.</a:t>
            </a:r>
            <a:endParaRPr sz="3759">
              <a:solidFill>
                <a:srgbClr val="57554B"/>
              </a:solidFill>
            </a:endParaRPr>
          </a:p>
          <a:p>
            <a:pPr lvl="0" marL="0" indent="0" defTabSz="549148">
              <a:spcBef>
                <a:spcPts val="5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57554B"/>
                </a:solidFill>
              </a:rPr>
              <a:t>2. A mythical bird, _______, supposedly rose from its ashes and symbolizes rebirth. </a:t>
            </a:r>
            <a:endParaRPr sz="3759">
              <a:solidFill>
                <a:srgbClr val="57554B"/>
              </a:solidFill>
            </a:endParaRPr>
          </a:p>
          <a:p>
            <a:pPr lvl="0" marL="0" indent="0" defTabSz="549148">
              <a:spcBef>
                <a:spcPts val="5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57554B"/>
                </a:solidFill>
              </a:rPr>
              <a:t>3. The ______ is a bird that universally symbolizes peace.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320"/>
            </a:lvl1pPr>
          </a:lstStyle>
          <a:p>
            <a:pPr lvl="0">
              <a:defRPr cap="none" sz="1800"/>
            </a:pPr>
            <a:r>
              <a:rPr cap="all" sz="5320"/>
              <a:t>Wed. Sept. 24th- root words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Directions: Write the root words, definitions, and then come up with at least 1 word that includes the root word.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Mem-recall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Tact-touch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Ast, astr-star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z="4410"/>
            </a:lvl1pPr>
          </a:lstStyle>
          <a:p>
            <a:pPr lvl="0">
              <a:defRPr cap="none" sz="1800"/>
            </a:pPr>
            <a:r>
              <a:rPr cap="all" sz="4410"/>
              <a:t>Thurs. Sept. 25th- aspire test prep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66674">
              <a:spcBef>
                <a:spcPts val="5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57554B"/>
                </a:solidFill>
              </a:rPr>
              <a:t>Directions: Write the idioms in the sentences below and explain their meanings. </a:t>
            </a:r>
            <a:endParaRPr sz="3880">
              <a:solidFill>
                <a:srgbClr val="57554B"/>
              </a:solidFill>
            </a:endParaRPr>
          </a:p>
          <a:p>
            <a:pPr lvl="0" marL="739140" indent="-739140" defTabSz="566674">
              <a:spcBef>
                <a:spcPts val="53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57554B"/>
                </a:solidFill>
              </a:rPr>
              <a:t>Time seems to be moving slower than molasses. </a:t>
            </a:r>
            <a:endParaRPr sz="3880">
              <a:solidFill>
                <a:srgbClr val="57554B"/>
              </a:solidFill>
            </a:endParaRPr>
          </a:p>
          <a:p>
            <a:pPr lvl="0" marL="739140" indent="-739140" defTabSz="566674">
              <a:spcBef>
                <a:spcPts val="53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57554B"/>
                </a:solidFill>
              </a:rPr>
              <a:t>He remained cooler than a cucumber during the interview. </a:t>
            </a:r>
            <a:endParaRPr sz="3880">
              <a:solidFill>
                <a:srgbClr val="57554B"/>
              </a:solidFill>
            </a:endParaRPr>
          </a:p>
          <a:p>
            <a:pPr lvl="0" marL="739140" indent="-739140" defTabSz="566674">
              <a:spcBef>
                <a:spcPts val="53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57554B"/>
                </a:solidFill>
              </a:rPr>
              <a:t>Mr. St. John is the new big cheese around campus.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