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011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64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0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5057"/>
          </a:xfrm>
          <a:prstGeom prst="rect">
            <a:avLst/>
          </a:prstGeom>
        </p:spPr>
        <p:txBody>
          <a:bodyPr vert="horz" lIns="91440" tIns="45720" rIns="91440" bIns="45720" rtlCol="0"/>
          <a:lstStyle>
            <a:lvl1pPr algn="r">
              <a:defRPr sz="1200"/>
            </a:lvl1pPr>
          </a:lstStyle>
          <a:p>
            <a:fld id="{DCE2FDA3-08F2-48C3-B68A-101A97C2212A}" type="datetimeFigureOut">
              <a:rPr lang="en-US" smtClean="0"/>
              <a:t>8/2/2014</a:t>
            </a:fld>
            <a:endParaRPr lang="en-US"/>
          </a:p>
        </p:txBody>
      </p:sp>
      <p:sp>
        <p:nvSpPr>
          <p:cNvPr id="4" name="Slide Image Placeholder 3"/>
          <p:cNvSpPr>
            <a:spLocks noGrp="1" noRot="1" noChangeAspect="1"/>
          </p:cNvSpPr>
          <p:nvPr>
            <p:ph type="sldImg" idx="2"/>
          </p:nvPr>
        </p:nvSpPr>
        <p:spPr>
          <a:xfrm>
            <a:off x="1154113" y="682625"/>
            <a:ext cx="4549775" cy="34131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23041"/>
            <a:ext cx="5486400" cy="40955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44501"/>
            <a:ext cx="2971800" cy="45505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44501"/>
            <a:ext cx="2971800" cy="455057"/>
          </a:xfrm>
          <a:prstGeom prst="rect">
            <a:avLst/>
          </a:prstGeom>
        </p:spPr>
        <p:txBody>
          <a:bodyPr vert="horz" lIns="91440" tIns="45720" rIns="91440" bIns="45720" rtlCol="0" anchor="b"/>
          <a:lstStyle>
            <a:lvl1pPr algn="r">
              <a:defRPr sz="1200"/>
            </a:lvl1pPr>
          </a:lstStyle>
          <a:p>
            <a:fld id="{E97B3E06-BA76-4AD4-8B32-C8232A7B048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7B3E06-BA76-4AD4-8B32-C8232A7B0489}"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F38542-AD99-4DDF-931A-4A0FA814DBD6}"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0FC38-9174-4A2F-9B2B-FBE679F3AB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F38542-AD99-4DDF-931A-4A0FA814DBD6}"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0FC38-9174-4A2F-9B2B-FBE679F3AB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F38542-AD99-4DDF-931A-4A0FA814DBD6}"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0FC38-9174-4A2F-9B2B-FBE679F3AB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F38542-AD99-4DDF-931A-4A0FA814DBD6}"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0FC38-9174-4A2F-9B2B-FBE679F3AB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F38542-AD99-4DDF-931A-4A0FA814DBD6}"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0FC38-9174-4A2F-9B2B-FBE679F3AB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F38542-AD99-4DDF-931A-4A0FA814DBD6}" type="datetimeFigureOut">
              <a:rPr lang="en-US" smtClean="0"/>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0FC38-9174-4A2F-9B2B-FBE679F3AB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F38542-AD99-4DDF-931A-4A0FA814DBD6}" type="datetimeFigureOut">
              <a:rPr lang="en-US" smtClean="0"/>
              <a:t>8/2/2014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0FC38-9174-4A2F-9B2B-FBE679F3AB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F38542-AD99-4DDF-931A-4A0FA814DBD6}" type="datetimeFigureOut">
              <a:rPr lang="en-US" smtClean="0"/>
              <a:t>8/2/2014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0FC38-9174-4A2F-9B2B-FBE679F3AB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38542-AD99-4DDF-931A-4A0FA814DBD6}" type="datetimeFigureOut">
              <a:rPr lang="en-US" smtClean="0"/>
              <a:t>8/2/2014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0FC38-9174-4A2F-9B2B-FBE679F3AB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F38542-AD99-4DDF-931A-4A0FA814DBD6}" type="datetimeFigureOut">
              <a:rPr lang="en-US" smtClean="0"/>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0FC38-9174-4A2F-9B2B-FBE679F3AB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F38542-AD99-4DDF-931A-4A0FA814DBD6}" type="datetimeFigureOut">
              <a:rPr lang="en-US" smtClean="0"/>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0FC38-9174-4A2F-9B2B-FBE679F3AB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F38542-AD99-4DDF-931A-4A0FA814DBD6}" type="datetimeFigureOut">
              <a:rPr lang="en-US" smtClean="0"/>
              <a:t>8/2/2014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0FC38-9174-4A2F-9B2B-FBE679F3AB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chele.rogers@sccbo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wmf"/><Relationship Id="rId5" Type="http://schemas.openxmlformats.org/officeDocument/2006/relationships/hyperlink" Target="mailto:c4e708@mail.remind.com" TargetMode="External"/><Relationship Id="rId4" Type="http://schemas.openxmlformats.org/officeDocument/2006/relationships/hyperlink" Target="mailto:michelerogersams@weebl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1"/>
          <p:cNvSpPr txBox="1">
            <a:spLocks noChangeArrowheads="1"/>
          </p:cNvSpPr>
          <p:nvPr/>
        </p:nvSpPr>
        <p:spPr bwMode="auto">
          <a:xfrm>
            <a:off x="381000" y="533400"/>
            <a:ext cx="2000250" cy="13176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sng" strike="noStrike" cap="none" normalizeH="0" baseline="0" dirty="0" smtClean="0">
                <a:ln>
                  <a:noFill/>
                </a:ln>
                <a:solidFill>
                  <a:schemeClr val="tx1"/>
                </a:solidFill>
                <a:effectLst/>
                <a:latin typeface="Bradley Hand ITC" pitchFamily="66" charset="0"/>
                <a:cs typeface="Arial" pitchFamily="34" charset="0"/>
              </a:rPr>
              <a:t>Materials: </a:t>
            </a:r>
            <a:r>
              <a:rPr kumimoji="0" lang="en-US" sz="1100" b="0" i="0" u="none" strike="noStrike" cap="none" normalizeH="0" baseline="0" dirty="0" smtClean="0">
                <a:ln>
                  <a:noFill/>
                </a:ln>
                <a:solidFill>
                  <a:schemeClr val="tx1"/>
                </a:solidFill>
                <a:effectLst/>
                <a:latin typeface="Calibri" pitchFamily="34" charset="0"/>
                <a:cs typeface="Arial" pitchFamily="34" charset="0"/>
              </a:rPr>
              <a:t>3 subject college ruled spiral notebook (use for this class only), pencils (no pens), and glue stick/tape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Bradley Hand ITC"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sng" strike="noStrike" cap="none" normalizeH="0" baseline="0" dirty="0" smtClean="0">
                <a:ln>
                  <a:noFill/>
                </a:ln>
                <a:solidFill>
                  <a:schemeClr val="tx1"/>
                </a:solidFill>
                <a:effectLst/>
                <a:latin typeface="Bradley Hand ITC" pitchFamily="66" charset="0"/>
                <a:cs typeface="Arial" pitchFamily="34" charset="0"/>
              </a:rPr>
              <a:t>Optional:</a:t>
            </a:r>
            <a:r>
              <a:rPr kumimoji="0" lang="en-US" sz="1100" b="0" i="0" u="none" strike="noStrike" cap="none" normalizeH="0" baseline="0" dirty="0" smtClean="0">
                <a:ln>
                  <a:noFill/>
                </a:ln>
                <a:solidFill>
                  <a:schemeClr val="tx1"/>
                </a:solidFill>
                <a:effectLst/>
                <a:latin typeface="Bradley Hand ITC" pitchFamily="66" charset="0"/>
                <a:cs typeface="Arial" pitchFamily="34" charset="0"/>
              </a:rPr>
              <a:t> </a:t>
            </a:r>
            <a:r>
              <a:rPr kumimoji="0" lang="en-US" sz="1100" b="0" i="0" u="none" strike="noStrike" cap="none" normalizeH="0" baseline="0" dirty="0" smtClean="0">
                <a:ln>
                  <a:noFill/>
                </a:ln>
                <a:solidFill>
                  <a:schemeClr val="tx1"/>
                </a:solidFill>
                <a:effectLst/>
                <a:latin typeface="Calibri" pitchFamily="34" charset="0"/>
                <a:cs typeface="Arial" pitchFamily="34" charset="0"/>
              </a:rPr>
              <a:t>colored pencils &amp; highlighter</a:t>
            </a:r>
            <a:endParaRPr kumimoji="0" lang="en-US"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Text Box 3"/>
          <p:cNvSpPr txBox="1">
            <a:spLocks noChangeArrowheads="1"/>
          </p:cNvSpPr>
          <p:nvPr/>
        </p:nvSpPr>
        <p:spPr bwMode="auto">
          <a:xfrm>
            <a:off x="152400" y="1981200"/>
            <a:ext cx="2371725" cy="121920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000" b="1" i="0" u="sng" strike="noStrike" cap="none" normalizeH="0" baseline="0" dirty="0" smtClean="0">
                <a:ln>
                  <a:noFill/>
                </a:ln>
                <a:solidFill>
                  <a:schemeClr val="tx1"/>
                </a:solidFill>
                <a:effectLst/>
                <a:latin typeface="Bradley Hand ITC" pitchFamily="66" charset="0"/>
                <a:cs typeface="Arial" pitchFamily="34" charset="0"/>
              </a:rPr>
              <a:t>Daily Participation Grade</a:t>
            </a:r>
          </a:p>
          <a:p>
            <a:pPr marL="0" marR="0" lvl="0" indent="0" algn="l" defTabSz="914400" rtl="0" eaLnBrk="1" fontAlgn="base" latinLnBrk="0" hangingPunct="1">
              <a:lnSpc>
                <a:spcPct val="100000"/>
              </a:lnSpc>
              <a:spcBef>
                <a:spcPct val="0"/>
              </a:spcBef>
              <a:buClrTx/>
              <a:buSzTx/>
              <a:buFontTx/>
              <a:buNone/>
              <a:tabLst/>
            </a:pPr>
            <a:r>
              <a:rPr kumimoji="0" lang="en-US" sz="1000" b="0" i="0" u="none" strike="noStrike" cap="none" normalizeH="0" baseline="0" dirty="0" smtClean="0">
                <a:ln>
                  <a:noFill/>
                </a:ln>
                <a:solidFill>
                  <a:schemeClr val="tx1"/>
                </a:solidFill>
                <a:effectLst/>
                <a:cs typeface="Arial" pitchFamily="34" charset="0"/>
              </a:rPr>
              <a:t>Each day you will receive 10 participation points. </a:t>
            </a:r>
            <a:endParaRPr lang="en-US" sz="1000" dirty="0">
              <a:cs typeface="Arial" pitchFamily="34" charset="0"/>
            </a:endParaRPr>
          </a:p>
          <a:p>
            <a:pPr marL="0" marR="0" lvl="0" indent="0" algn="l" defTabSz="914400" rtl="0" eaLnBrk="1" fontAlgn="base" latinLnBrk="0" hangingPunct="1">
              <a:lnSpc>
                <a:spcPct val="100000"/>
              </a:lnSpc>
              <a:spcBef>
                <a:spcPct val="0"/>
              </a:spcBef>
              <a:buClrTx/>
              <a:buSzTx/>
              <a:buFont typeface="Arial" pitchFamily="34" charset="0"/>
              <a:buChar char="•"/>
              <a:tabLst/>
            </a:pPr>
            <a:r>
              <a:rPr kumimoji="0" lang="en-US" sz="1000" b="0" i="0" u="none" strike="noStrike" cap="none" normalizeH="0" baseline="0" dirty="0" smtClean="0">
                <a:ln>
                  <a:noFill/>
                </a:ln>
                <a:solidFill>
                  <a:schemeClr val="tx1"/>
                </a:solidFill>
                <a:effectLst/>
                <a:cs typeface="Arial" pitchFamily="34" charset="0"/>
              </a:rPr>
              <a:t>5 points for being in your seat on time working quietly on the bell ringer</a:t>
            </a:r>
          </a:p>
          <a:p>
            <a:pPr marL="0" marR="0" lvl="0" indent="0" algn="l" defTabSz="914400" rtl="0" eaLnBrk="1" fontAlgn="base" latinLnBrk="0" hangingPunct="1">
              <a:lnSpc>
                <a:spcPct val="100000"/>
              </a:lnSpc>
              <a:spcBef>
                <a:spcPct val="0"/>
              </a:spcBef>
              <a:buClrTx/>
              <a:buSzTx/>
              <a:buFont typeface="Arial" pitchFamily="34" charset="0"/>
              <a:buChar char="•"/>
              <a:tabLst/>
            </a:pPr>
            <a:r>
              <a:rPr kumimoji="0" lang="en-US" sz="1000" b="0" i="0" u="none" strike="noStrike" cap="none" normalizeH="0" baseline="0" dirty="0" smtClean="0">
                <a:ln>
                  <a:noFill/>
                </a:ln>
                <a:solidFill>
                  <a:schemeClr val="tx1"/>
                </a:solidFill>
                <a:effectLst/>
                <a:cs typeface="Arial" pitchFamily="34" charset="0"/>
              </a:rPr>
              <a:t>5 points for bringing all required materials </a:t>
            </a:r>
          </a:p>
          <a:p>
            <a:pPr marL="0" marR="0" lvl="0" indent="0" algn="l" defTabSz="914400" rtl="0" eaLnBrk="1" fontAlgn="base" latinLnBrk="0" hangingPunct="1">
              <a:lnSpc>
                <a:spcPct val="100000"/>
              </a:lnSpc>
              <a:spcBef>
                <a:spcPct val="0"/>
              </a:spcBef>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Text Box 6"/>
          <p:cNvSpPr txBox="1">
            <a:spLocks noChangeArrowheads="1"/>
          </p:cNvSpPr>
          <p:nvPr/>
        </p:nvSpPr>
        <p:spPr bwMode="auto">
          <a:xfrm>
            <a:off x="152400" y="3352800"/>
            <a:ext cx="2314575" cy="23336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sng" strike="noStrike" cap="none" normalizeH="0" baseline="0" dirty="0" smtClean="0">
                <a:ln>
                  <a:noFill/>
                </a:ln>
                <a:solidFill>
                  <a:schemeClr val="tx1"/>
                </a:solidFill>
                <a:effectLst/>
                <a:latin typeface="Bradley Hand ITC" pitchFamily="66" charset="0"/>
                <a:cs typeface="Arial" pitchFamily="34" charset="0"/>
              </a:rPr>
              <a:t>Contact Information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cs typeface="Arial" pitchFamily="34" charset="0"/>
              </a:rPr>
              <a:t>Email: </a:t>
            </a:r>
            <a:r>
              <a:rPr kumimoji="0" lang="en-US" sz="1000" b="0" i="0" u="none" strike="noStrike" cap="none" normalizeH="0" baseline="0" dirty="0" smtClean="0">
                <a:ln>
                  <a:noFill/>
                </a:ln>
                <a:solidFill>
                  <a:schemeClr val="tx1"/>
                </a:solidFill>
                <a:effectLst/>
                <a:latin typeface="Calibri" pitchFamily="34" charset="0"/>
                <a:cs typeface="Arial" pitchFamily="34" charset="0"/>
                <a:hlinkClick r:id="rId3"/>
              </a:rPr>
              <a:t>michele.rogers@sccboe.org</a:t>
            </a:r>
            <a:endParaRPr kumimoji="0" lang="en-US"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cs typeface="Arial" pitchFamily="34" charset="0"/>
              </a:rPr>
              <a:t>Phone:</a:t>
            </a:r>
            <a:r>
              <a:rPr kumimoji="0" lang="en-US" sz="1000" b="0" i="0" u="none" strike="noStrike" cap="none" normalizeH="0" baseline="0" dirty="0" smtClean="0">
                <a:ln>
                  <a:noFill/>
                </a:ln>
                <a:solidFill>
                  <a:schemeClr val="tx1"/>
                </a:solidFill>
                <a:effectLst/>
                <a:latin typeface="Calibri" pitchFamily="34" charset="0"/>
                <a:cs typeface="Arial" pitchFamily="34" charset="0"/>
              </a:rPr>
              <a:t> (205) 594: 7044</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cs typeface="Arial" pitchFamily="34" charset="0"/>
              </a:rPr>
              <a:t>Planning Period: </a:t>
            </a:r>
            <a:r>
              <a:rPr kumimoji="0" lang="en-US" sz="1000" b="0" i="0" u="none" strike="noStrike" cap="none" normalizeH="0" baseline="0" dirty="0" smtClean="0">
                <a:ln>
                  <a:noFill/>
                </a:ln>
                <a:solidFill>
                  <a:schemeClr val="tx1"/>
                </a:solidFill>
                <a:effectLst/>
                <a:latin typeface="Calibri" pitchFamily="34" charset="0"/>
                <a:cs typeface="Arial" pitchFamily="34" charset="0"/>
              </a:rPr>
              <a:t>1:05-2:00 P.M.</a:t>
            </a:r>
            <a:endParaRPr kumimoji="0" lang="en-US"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cs typeface="Arial" pitchFamily="34" charset="0"/>
              </a:rPr>
              <a:t>Website</a:t>
            </a:r>
            <a:r>
              <a:rPr kumimoji="0" lang="en-US" sz="1000" b="0" i="0" u="none" strike="noStrike" cap="none" normalizeH="0" baseline="0" dirty="0" smtClean="0">
                <a:ln>
                  <a:noFill/>
                </a:ln>
                <a:solidFill>
                  <a:schemeClr val="tx1"/>
                </a:solidFill>
                <a:effectLst/>
                <a:latin typeface="Calibri" pitchFamily="34" charset="0"/>
                <a:cs typeface="Arial" pitchFamily="34" charset="0"/>
              </a:rPr>
              <a:t>: </a:t>
            </a:r>
            <a:r>
              <a:rPr kumimoji="0" lang="en-US" sz="1000" b="0" i="0" u="none" strike="noStrike" cap="none" normalizeH="0" baseline="0" dirty="0" smtClean="0">
                <a:ln>
                  <a:noFill/>
                </a:ln>
                <a:solidFill>
                  <a:schemeClr val="tx1"/>
                </a:solidFill>
                <a:effectLst/>
                <a:latin typeface="Calibri" pitchFamily="34" charset="0"/>
                <a:cs typeface="Arial" pitchFamily="34" charset="0"/>
                <a:hlinkClick r:id="rId4"/>
              </a:rPr>
              <a:t>michelerogersams.weebly.com</a:t>
            </a:r>
            <a:endParaRPr kumimoji="0" lang="en-US"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cs typeface="Arial" pitchFamily="34" charset="0"/>
              </a:rPr>
              <a:t>(worksheets, bell ringers, study guides, etc can be found on my site)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cs typeface="Arial" pitchFamily="34" charset="0"/>
              </a:rPr>
              <a:t>Remind:</a:t>
            </a:r>
            <a:r>
              <a:rPr kumimoji="0" lang="en-US" sz="1000" b="0" i="0" u="none" strike="noStrike" cap="none" normalizeH="0" baseline="0" dirty="0" smtClean="0">
                <a:ln>
                  <a:noFill/>
                </a:ln>
                <a:solidFill>
                  <a:schemeClr val="tx1"/>
                </a:solidFill>
                <a:effectLst/>
                <a:latin typeface="Calibri" pitchFamily="34" charset="0"/>
                <a:cs typeface="Arial" pitchFamily="34" charset="0"/>
              </a:rPr>
              <a:t> For text reminders, text (256) 405-1128 with the message @c4e708, or for email reminders, send a blank email to </a:t>
            </a:r>
            <a:r>
              <a:rPr kumimoji="0" lang="en-US" sz="1000" b="0" i="0" u="none" strike="noStrike" cap="none" normalizeH="0" baseline="0" dirty="0" smtClean="0">
                <a:ln>
                  <a:noFill/>
                </a:ln>
                <a:solidFill>
                  <a:schemeClr val="tx1"/>
                </a:solidFill>
                <a:effectLst/>
                <a:latin typeface="Calibri" pitchFamily="34" charset="0"/>
                <a:cs typeface="Arial" pitchFamily="34" charset="0"/>
                <a:hlinkClick r:id="rId5"/>
              </a:rPr>
              <a:t>c4e708@mail.remind.com</a:t>
            </a:r>
            <a:r>
              <a:rPr kumimoji="0" lang="en-US" sz="1000" b="0" i="0" u="none" strike="noStrike" cap="none" normalizeH="0" baseline="0" dirty="0" smtClean="0">
                <a:ln>
                  <a:noFill/>
                </a:ln>
                <a:solidFill>
                  <a:schemeClr val="tx1"/>
                </a:solidFill>
                <a:effectLst/>
                <a:latin typeface="Calibri" pitchFamily="34" charset="0"/>
                <a:cs typeface="Arial" pitchFamily="34" charset="0"/>
              </a:rPr>
              <a:t>. (Remind will send you reminders about tests, quizzes, due dates, what’s going on at school, etc.)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2590800" y="609601"/>
            <a:ext cx="3429000" cy="403860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Bradley Hand ITC" pitchFamily="66" charset="0"/>
                <a:cs typeface="Arial" pitchFamily="34" charset="0"/>
              </a:rPr>
              <a:t>What to Expect</a:t>
            </a:r>
          </a:p>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r>
              <a:rPr kumimoji="0" lang="en-US" sz="1000" b="1" i="0" u="none" strike="noStrike" cap="none" normalizeH="0" baseline="0" dirty="0" smtClean="0">
                <a:ln>
                  <a:noFill/>
                </a:ln>
                <a:solidFill>
                  <a:schemeClr val="tx1"/>
                </a:solidFill>
                <a:effectLst/>
                <a:latin typeface="Tempus Sans ITC" pitchFamily="82" charset="0"/>
                <a:cs typeface="Arial" pitchFamily="34" charset="0"/>
              </a:rPr>
              <a:t>Common Core:</a:t>
            </a:r>
            <a:r>
              <a:rPr kumimoji="0" lang="en-US" sz="1000" b="0" i="0" u="none" strike="noStrike" cap="none" normalizeH="0" baseline="0" dirty="0" smtClean="0">
                <a:ln>
                  <a:noFill/>
                </a:ln>
                <a:solidFill>
                  <a:schemeClr val="tx1"/>
                </a:solidFill>
                <a:effectLst/>
                <a:latin typeface="Tempus Sans ITC" pitchFamily="82" charset="0"/>
                <a:cs typeface="Arial" pitchFamily="34" charset="0"/>
              </a:rPr>
              <a:t> We will explore writing and language this year using the College and Career Readiness Standards as our guide.  </a:t>
            </a:r>
          </a:p>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r>
              <a:rPr kumimoji="0" lang="en-US" sz="1000" b="1" i="0" u="none" strike="noStrike" cap="none" normalizeH="0" baseline="0" dirty="0" smtClean="0">
                <a:ln>
                  <a:noFill/>
                </a:ln>
                <a:solidFill>
                  <a:schemeClr val="tx1"/>
                </a:solidFill>
                <a:effectLst/>
                <a:latin typeface="Tempus Sans ITC" pitchFamily="82" charset="0"/>
                <a:cs typeface="Arial" pitchFamily="34" charset="0"/>
              </a:rPr>
              <a:t>Bell Ringers:</a:t>
            </a:r>
            <a:r>
              <a:rPr kumimoji="0" lang="en-US" sz="1000" b="0" i="0" u="none" strike="noStrike" cap="none" normalizeH="0" baseline="0" dirty="0" smtClean="0">
                <a:ln>
                  <a:noFill/>
                </a:ln>
                <a:solidFill>
                  <a:schemeClr val="tx1"/>
                </a:solidFill>
                <a:effectLst/>
                <a:latin typeface="Tempus Sans ITC" pitchFamily="82" charset="0"/>
                <a:cs typeface="Arial" pitchFamily="34" charset="0"/>
              </a:rPr>
              <a:t> Each day there will be a different bell ringer to complete. The bell ringers will be graded monthly, and we will have a quiz on material covered by the bell ringers. </a:t>
            </a:r>
          </a:p>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000" b="0" i="0" u="none" strike="noStrike" cap="none" normalizeH="0" baseline="0" dirty="0" smtClean="0">
              <a:ln>
                <a:noFill/>
              </a:ln>
              <a:solidFill>
                <a:schemeClr val="tx1"/>
              </a:solidFill>
              <a:effectLst/>
              <a:latin typeface="Tempus Sans ITC" pitchFamily="82"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 typeface="Arial" pitchFamily="34" charset="0"/>
              <a:buChar char="•"/>
              <a:tabLst/>
            </a:pPr>
            <a:r>
              <a:rPr kumimoji="0" lang="en-US" sz="1000" b="1" i="0" u="none" strike="noStrike" cap="none" normalizeH="0" baseline="0" dirty="0" smtClean="0">
                <a:ln>
                  <a:noFill/>
                </a:ln>
                <a:solidFill>
                  <a:schemeClr val="tx1"/>
                </a:solidFill>
                <a:effectLst/>
                <a:latin typeface="Tempus Sans ITC" pitchFamily="82" charset="0"/>
                <a:cs typeface="Arial" pitchFamily="34" charset="0"/>
              </a:rPr>
              <a:t>Grading Portfolios: </a:t>
            </a:r>
            <a:r>
              <a:rPr kumimoji="0" lang="en-US" sz="1000" b="0" i="0" u="none" strike="noStrike" cap="none" normalizeH="0" baseline="0" dirty="0" smtClean="0">
                <a:ln>
                  <a:noFill/>
                </a:ln>
                <a:solidFill>
                  <a:schemeClr val="tx1"/>
                </a:solidFill>
                <a:effectLst/>
                <a:latin typeface="Tempus Sans ITC" pitchFamily="82" charset="0"/>
                <a:cs typeface="Arial" pitchFamily="34" charset="0"/>
              </a:rPr>
              <a:t>All tests, quizzes, writing assignments/ projects will be kept in a portfolio that will be kept in the classroom. </a:t>
            </a:r>
          </a:p>
          <a:p>
            <a:pPr marL="0" marR="0" lvl="0" indent="0" algn="l" defTabSz="914400" rtl="0" eaLnBrk="1" fontAlgn="base" latinLnBrk="0" hangingPunct="1">
              <a:lnSpc>
                <a:spcPct val="100000"/>
              </a:lnSpc>
              <a:spcBef>
                <a:spcPct val="0"/>
              </a:spcBef>
              <a:spcAft>
                <a:spcPts val="1000"/>
              </a:spcAft>
              <a:buClrTx/>
              <a:buSzTx/>
              <a:buFont typeface="Arial" pitchFamily="34" charset="0"/>
              <a:buChar char="•"/>
              <a:tabLst/>
            </a:pPr>
            <a:r>
              <a:rPr kumimoji="0" lang="en-US" sz="1000" b="1" i="0" u="none" strike="noStrike" cap="none" normalizeH="0" baseline="0" dirty="0" smtClean="0">
                <a:ln>
                  <a:noFill/>
                </a:ln>
                <a:solidFill>
                  <a:schemeClr val="tx1"/>
                </a:solidFill>
                <a:effectLst/>
                <a:latin typeface="Tempus Sans ITC" pitchFamily="82" charset="0"/>
                <a:cs typeface="Arial" pitchFamily="34" charset="0"/>
              </a:rPr>
              <a:t>ISN:</a:t>
            </a:r>
            <a:r>
              <a:rPr kumimoji="0" lang="en-US" sz="1000" b="0" i="0" u="none" strike="noStrike" cap="none" normalizeH="0" baseline="0" dirty="0" smtClean="0">
                <a:ln>
                  <a:noFill/>
                </a:ln>
                <a:solidFill>
                  <a:schemeClr val="tx1"/>
                </a:solidFill>
                <a:effectLst/>
                <a:latin typeface="Tempus Sans ITC" pitchFamily="82" charset="0"/>
                <a:cs typeface="Arial" pitchFamily="34" charset="0"/>
              </a:rPr>
              <a:t> Your Interactive Student Notebook is extremely important, and guidelines for maintaining your notebook will be given to you. </a:t>
            </a:r>
            <a:r>
              <a:rPr kumimoji="0" lang="en-US" sz="1000" b="1" i="0" u="sng" strike="noStrike" cap="none" normalizeH="0" baseline="0" dirty="0" smtClean="0">
                <a:ln>
                  <a:noFill/>
                </a:ln>
                <a:solidFill>
                  <a:schemeClr val="tx1"/>
                </a:solidFill>
                <a:effectLst/>
                <a:latin typeface="Tempus Sans ITC" pitchFamily="82" charset="0"/>
                <a:cs typeface="Arial" pitchFamily="34" charset="0"/>
              </a:rPr>
              <a:t>**This is a SEPARATE notebook from literature!**</a:t>
            </a:r>
            <a:endParaRPr kumimoji="0" lang="en-US" sz="1000" b="0" i="0" u="none" strike="noStrike" cap="none" normalizeH="0" baseline="0" dirty="0" smtClean="0">
              <a:ln>
                <a:noFill/>
              </a:ln>
              <a:solidFill>
                <a:schemeClr val="tx1"/>
              </a:solidFill>
              <a:effectLst/>
              <a:latin typeface="Tempus Sans ITC" pitchFamily="82"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 typeface="Arial" pitchFamily="34" charset="0"/>
              <a:buChar char="•"/>
              <a:tabLst/>
            </a:pPr>
            <a:r>
              <a:rPr kumimoji="0" lang="en-US" sz="1000" b="1" i="0" u="none" strike="noStrike" cap="none" normalizeH="0" baseline="0" dirty="0" smtClean="0">
                <a:ln>
                  <a:noFill/>
                </a:ln>
                <a:solidFill>
                  <a:schemeClr val="tx1"/>
                </a:solidFill>
                <a:effectLst/>
                <a:latin typeface="Tempus Sans ITC" pitchFamily="82" charset="0"/>
                <a:cs typeface="Arial" pitchFamily="34" charset="0"/>
              </a:rPr>
              <a:t>ISN Checks and Tests: </a:t>
            </a:r>
            <a:r>
              <a:rPr kumimoji="0" lang="en-US" sz="1000" b="0" i="0" u="none" strike="noStrike" cap="none" normalizeH="0" baseline="0" dirty="0" smtClean="0">
                <a:ln>
                  <a:noFill/>
                </a:ln>
                <a:solidFill>
                  <a:schemeClr val="tx1"/>
                </a:solidFill>
                <a:effectLst/>
                <a:latin typeface="Tempus Sans ITC" pitchFamily="82" charset="0"/>
                <a:cs typeface="Arial" pitchFamily="34" charset="0"/>
              </a:rPr>
              <a:t>I will “check” your notebook throughout the year to make sure it is up to date and accurate. On some tests and quizzes you will be able to use your notebook. Lastly, at the end of each 9 weeks, you will take a notebook test. </a:t>
            </a:r>
            <a:endParaRPr kumimoji="0" lang="en-US" sz="1000" b="1" i="0" u="none" strike="noStrike" cap="none" normalizeH="0" baseline="0" dirty="0" smtClean="0">
              <a:ln>
                <a:noFill/>
              </a:ln>
              <a:solidFill>
                <a:schemeClr val="tx1"/>
              </a:solidFill>
              <a:effectLst/>
              <a:latin typeface="Tempus Sans ITC" pitchFamily="82"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 typeface="Arial" pitchFamily="34" charset="0"/>
              <a:buChar char="•"/>
              <a:tabLst/>
            </a:pPr>
            <a:r>
              <a:rPr kumimoji="0" lang="en-US" sz="1000" b="1" i="0" u="none" strike="noStrike" cap="none" normalizeH="0" baseline="0" dirty="0" smtClean="0">
                <a:ln>
                  <a:noFill/>
                </a:ln>
                <a:solidFill>
                  <a:schemeClr val="tx1"/>
                </a:solidFill>
                <a:effectLst/>
                <a:latin typeface="Tempus Sans ITC" pitchFamily="82" charset="0"/>
                <a:cs typeface="Arial" pitchFamily="34" charset="0"/>
              </a:rPr>
              <a:t>9 Week Exam: </a:t>
            </a:r>
            <a:r>
              <a:rPr kumimoji="0" lang="en-US" sz="1000" b="0" i="0" u="none" strike="noStrike" cap="none" normalizeH="0" baseline="0" dirty="0" smtClean="0">
                <a:ln>
                  <a:noFill/>
                </a:ln>
                <a:solidFill>
                  <a:schemeClr val="tx1"/>
                </a:solidFill>
                <a:effectLst/>
                <a:latin typeface="Tempus Sans ITC" pitchFamily="82" charset="0"/>
                <a:cs typeface="Arial" pitchFamily="34" charset="0"/>
              </a:rPr>
              <a:t>At the end of the 9 weeks, we will review material as needed and take an exam covering the standards we’ve learned so far.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2"/>
          <p:cNvSpPr txBox="1">
            <a:spLocks noChangeArrowheads="1"/>
          </p:cNvSpPr>
          <p:nvPr/>
        </p:nvSpPr>
        <p:spPr bwMode="auto">
          <a:xfrm>
            <a:off x="6076950" y="381000"/>
            <a:ext cx="2914650" cy="24288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sng" strike="noStrike" cap="none" normalizeH="0" baseline="0" dirty="0" smtClean="0">
                <a:ln>
                  <a:noFill/>
                </a:ln>
                <a:solidFill>
                  <a:schemeClr val="tx1"/>
                </a:solidFill>
                <a:effectLst/>
                <a:latin typeface="Bradley Hand ITC" pitchFamily="66" charset="0"/>
                <a:cs typeface="Arial" pitchFamily="34" charset="0"/>
              </a:rPr>
              <a:t>Expectations</a:t>
            </a:r>
          </a:p>
          <a:p>
            <a:pPr marL="0" marR="0" lvl="1" algn="l" defTabSz="914400" rtl="0" eaLnBrk="1" fontAlgn="base" latinLnBrk="0" hangingPunct="1">
              <a:lnSpc>
                <a:spcPct val="100000"/>
              </a:lnSpc>
              <a:spcBef>
                <a:spcPct val="0"/>
              </a:spcBef>
              <a:buClrTx/>
              <a:buSzTx/>
              <a:buFont typeface="Calibri" pitchFamily="34" charset="0"/>
              <a:buChar char="1"/>
              <a:tabLst/>
            </a:pPr>
            <a:r>
              <a:rPr kumimoji="0" lang="en-US" sz="1000" b="0" i="0" u="none" strike="noStrike" cap="none" normalizeH="0" baseline="0" dirty="0" smtClean="0">
                <a:ln>
                  <a:noFill/>
                </a:ln>
                <a:solidFill>
                  <a:schemeClr val="tx1"/>
                </a:solidFill>
                <a:effectLst/>
                <a:latin typeface="Tempus Sans ITC" pitchFamily="82" charset="0"/>
                <a:cs typeface="Arial" pitchFamily="34" charset="0"/>
              </a:rPr>
              <a:t>. Come to class prepared to learn. This means be in your seat with all materials working quietly on the bell ringer. </a:t>
            </a:r>
          </a:p>
          <a:p>
            <a:pPr marR="0" lvl="0" algn="l" defTabSz="914400" rtl="0" eaLnBrk="1" fontAlgn="base" latinLnBrk="0" hangingPunct="1">
              <a:lnSpc>
                <a:spcPct val="100000"/>
              </a:lnSpc>
              <a:spcBef>
                <a:spcPct val="0"/>
              </a:spcBef>
              <a:buClrTx/>
              <a:buSzTx/>
              <a:buFont typeface="Calibri" pitchFamily="34" charset="0"/>
              <a:buChar char="2"/>
              <a:tabLst/>
            </a:pPr>
            <a:r>
              <a:rPr kumimoji="0" lang="en-US" sz="1000" b="0" i="0" u="none" strike="noStrike" cap="none" normalizeH="0" baseline="0" dirty="0" smtClean="0">
                <a:ln>
                  <a:noFill/>
                </a:ln>
                <a:solidFill>
                  <a:schemeClr val="tx1"/>
                </a:solidFill>
                <a:effectLst/>
                <a:latin typeface="Tempus Sans ITC" pitchFamily="82" charset="0"/>
                <a:cs typeface="Arial" pitchFamily="34" charset="0"/>
              </a:rPr>
              <a:t>. Do not bring any food, drinks, candy, or gum into the classroom without prior permission from Ms. Rogers.</a:t>
            </a:r>
          </a:p>
          <a:p>
            <a:pPr marR="0" lvl="0" algn="l" defTabSz="914400" rtl="0" eaLnBrk="1" fontAlgn="base" latinLnBrk="0" hangingPunct="1">
              <a:lnSpc>
                <a:spcPct val="100000"/>
              </a:lnSpc>
              <a:spcBef>
                <a:spcPct val="0"/>
              </a:spcBef>
              <a:buClrTx/>
              <a:buSzTx/>
              <a:buFont typeface="Calibri" pitchFamily="34" charset="0"/>
              <a:buChar char="3"/>
              <a:tabLst/>
            </a:pPr>
            <a:r>
              <a:rPr kumimoji="0" lang="en-US" sz="1000" b="0" i="0" u="none" strike="noStrike" cap="none" normalizeH="0" baseline="0" dirty="0" smtClean="0">
                <a:ln>
                  <a:noFill/>
                </a:ln>
                <a:solidFill>
                  <a:schemeClr val="tx1"/>
                </a:solidFill>
                <a:effectLst/>
                <a:latin typeface="Tempus Sans ITC" pitchFamily="82" charset="0"/>
                <a:cs typeface="Arial" pitchFamily="34" charset="0"/>
              </a:rPr>
              <a:t>. Follow the accountability procedures.</a:t>
            </a:r>
          </a:p>
          <a:p>
            <a:pPr marR="0" lvl="0" algn="l" defTabSz="914400" rtl="0" eaLnBrk="1" fontAlgn="base" latinLnBrk="0" hangingPunct="1">
              <a:lnSpc>
                <a:spcPct val="100000"/>
              </a:lnSpc>
              <a:spcBef>
                <a:spcPct val="0"/>
              </a:spcBef>
              <a:buClrTx/>
              <a:buSzTx/>
              <a:buFont typeface="Calibri" pitchFamily="34" charset="0"/>
              <a:buChar char="4"/>
              <a:tabLst/>
            </a:pPr>
            <a:r>
              <a:rPr kumimoji="0" lang="en-US" sz="1000" b="0" i="0" u="none" strike="noStrike" cap="none" normalizeH="0" baseline="0" dirty="0" smtClean="0">
                <a:ln>
                  <a:noFill/>
                </a:ln>
                <a:solidFill>
                  <a:schemeClr val="tx1"/>
                </a:solidFill>
                <a:effectLst/>
                <a:latin typeface="Tempus Sans ITC" pitchFamily="82" charset="0"/>
                <a:cs typeface="Arial" pitchFamily="34" charset="0"/>
              </a:rPr>
              <a:t>. Respect your teacher, your classmates, and yourself. This includes words and actions. </a:t>
            </a:r>
          </a:p>
          <a:p>
            <a:pPr marR="0" lvl="0" algn="l" defTabSz="914400" rtl="0" eaLnBrk="1" fontAlgn="base" latinLnBrk="0" hangingPunct="1">
              <a:lnSpc>
                <a:spcPct val="100000"/>
              </a:lnSpc>
              <a:spcBef>
                <a:spcPct val="0"/>
              </a:spcBef>
              <a:buClrTx/>
              <a:buSzTx/>
              <a:buFont typeface="Calibri" pitchFamily="34" charset="0"/>
              <a:buChar char="5"/>
              <a:tabLst/>
            </a:pPr>
            <a:r>
              <a:rPr kumimoji="0" lang="en-US" sz="1000" b="0" i="0" u="none" strike="noStrike" cap="none" normalizeH="0" baseline="0" dirty="0" smtClean="0">
                <a:ln>
                  <a:noFill/>
                </a:ln>
                <a:solidFill>
                  <a:schemeClr val="tx1"/>
                </a:solidFill>
                <a:effectLst/>
                <a:latin typeface="Tempus Sans ITC" pitchFamily="82" charset="0"/>
                <a:cs typeface="Arial" pitchFamily="34" charset="0"/>
              </a:rPr>
              <a:t>. Remember the Golden Rule. </a:t>
            </a:r>
          </a:p>
          <a:p>
            <a:pPr marL="0" marR="0" lvl="1" algn="ctr" defTabSz="914400" rtl="0" eaLnBrk="1" fontAlgn="base" latinLnBrk="0" hangingPunct="1">
              <a:lnSpc>
                <a:spcPct val="100000"/>
              </a:lnSpc>
              <a:spcBef>
                <a:spcPct val="0"/>
              </a:spcBef>
              <a:buClrTx/>
              <a:buSzTx/>
              <a:buFontTx/>
              <a:buNone/>
              <a:tabLst/>
            </a:pPr>
            <a:r>
              <a:rPr lang="en-US" sz="1000" b="1" dirty="0" smtClean="0">
                <a:latin typeface="Tempus Sans ITC" pitchFamily="82" charset="0"/>
                <a:cs typeface="Arial" pitchFamily="34" charset="0"/>
              </a:rPr>
              <a:t>“</a:t>
            </a:r>
            <a:r>
              <a:rPr kumimoji="0" lang="en-US" sz="1000" b="1" i="0" u="none" strike="noStrike" cap="none" normalizeH="0" baseline="0" dirty="0" smtClean="0">
                <a:ln>
                  <a:noFill/>
                </a:ln>
                <a:solidFill>
                  <a:schemeClr val="tx1"/>
                </a:solidFill>
                <a:effectLst/>
                <a:latin typeface="Tempus Sans ITC" pitchFamily="82" charset="0"/>
                <a:cs typeface="Arial" pitchFamily="34" charset="0"/>
              </a:rPr>
              <a:t>Do unto others as you would have them do unto you.”</a:t>
            </a:r>
          </a:p>
          <a:p>
            <a:pPr marR="0" lvl="0" algn="l" defTabSz="914400" rtl="0" eaLnBrk="1" fontAlgn="base" latinLnBrk="0" hangingPunct="1">
              <a:lnSpc>
                <a:spcPct val="100000"/>
              </a:lnSpc>
              <a:spcBef>
                <a:spcPct val="0"/>
              </a:spcBef>
              <a:buClrTx/>
              <a:buSzTx/>
              <a:buFontTx/>
              <a:buNone/>
              <a:tabLst/>
            </a:pPr>
            <a:endParaRPr kumimoji="0" lang="en-US" sz="1800" b="0" i="0" u="none" strike="noStrike" cap="none" normalizeH="0" baseline="0" dirty="0" smtClean="0">
              <a:ln>
                <a:noFill/>
              </a:ln>
              <a:solidFill>
                <a:schemeClr val="tx1"/>
              </a:solidFill>
              <a:effectLst/>
              <a:latin typeface="Tempus Sans ITC" pitchFamily="82" charset="0"/>
              <a:cs typeface="Arial" pitchFamily="34" charset="0"/>
            </a:endParaRPr>
          </a:p>
        </p:txBody>
      </p:sp>
      <p:sp>
        <p:nvSpPr>
          <p:cNvPr id="1031" name="Text Box 7"/>
          <p:cNvSpPr txBox="1">
            <a:spLocks noChangeArrowheads="1"/>
          </p:cNvSpPr>
          <p:nvPr/>
        </p:nvSpPr>
        <p:spPr bwMode="auto">
          <a:xfrm>
            <a:off x="6096000" y="2895600"/>
            <a:ext cx="2971800" cy="22764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457200" marR="0" lvl="1" indent="0" algn="ctr" defTabSz="914400" rtl="0" eaLnBrk="1" fontAlgn="base" latinLnBrk="0" hangingPunct="1">
              <a:lnSpc>
                <a:spcPct val="100000"/>
              </a:lnSpc>
              <a:spcBef>
                <a:spcPct val="0"/>
              </a:spcBef>
              <a:buClrTx/>
              <a:buSzTx/>
              <a:buFontTx/>
              <a:buNone/>
              <a:tabLst/>
            </a:pPr>
            <a:r>
              <a:rPr kumimoji="0" lang="en-US" sz="1100" b="1" i="0" u="sng" strike="noStrike" cap="none" normalizeH="0" baseline="0" dirty="0" smtClean="0">
                <a:ln>
                  <a:noFill/>
                </a:ln>
                <a:solidFill>
                  <a:schemeClr val="tx1"/>
                </a:solidFill>
                <a:effectLst/>
                <a:latin typeface="Bradley Hand ITC" pitchFamily="66" charset="0"/>
                <a:cs typeface="Arial" pitchFamily="34" charset="0"/>
              </a:rPr>
              <a:t>Consequences</a:t>
            </a:r>
          </a:p>
          <a:p>
            <a:pPr marL="457200" marR="0" lvl="1" indent="0" algn="l" defTabSz="914400" rtl="0" eaLnBrk="1" fontAlgn="base" latinLnBrk="0" hangingPunct="1">
              <a:lnSpc>
                <a:spcPct val="100000"/>
              </a:lnSpc>
              <a:spcBef>
                <a:spcPct val="0"/>
              </a:spcBef>
              <a:buClrTx/>
              <a:buSzTx/>
              <a:buFont typeface="Calibri" pitchFamily="34" charset="0"/>
              <a:buChar char="1"/>
              <a:tabLst/>
            </a:pPr>
            <a:r>
              <a:rPr kumimoji="0" lang="en-US" sz="1100" b="0" i="0" u="none" strike="noStrike" cap="none" normalizeH="0" baseline="0" dirty="0" smtClean="0">
                <a:ln>
                  <a:noFill/>
                </a:ln>
                <a:solidFill>
                  <a:schemeClr val="tx1"/>
                </a:solidFill>
                <a:effectLst/>
                <a:latin typeface="Tempus Sans ITC" pitchFamily="82" charset="0"/>
                <a:cs typeface="Arial" pitchFamily="34" charset="0"/>
              </a:rPr>
              <a:t>. Warning/ reminder of expectations </a:t>
            </a:r>
          </a:p>
          <a:p>
            <a:pPr marL="457200" marR="0" lvl="1" indent="0" algn="l" defTabSz="914400" rtl="0" eaLnBrk="1" fontAlgn="base" latinLnBrk="0" hangingPunct="1">
              <a:lnSpc>
                <a:spcPct val="100000"/>
              </a:lnSpc>
              <a:spcBef>
                <a:spcPct val="0"/>
              </a:spcBef>
              <a:buClrTx/>
              <a:buSzTx/>
              <a:buFontTx/>
              <a:buNone/>
              <a:tabLst/>
            </a:pPr>
            <a:r>
              <a:rPr kumimoji="0" lang="en-US" sz="1100" b="0" i="0" u="none" strike="noStrike" cap="none" normalizeH="0" baseline="0" dirty="0" smtClean="0">
                <a:ln>
                  <a:noFill/>
                </a:ln>
                <a:solidFill>
                  <a:schemeClr val="tx1"/>
                </a:solidFill>
                <a:effectLst/>
                <a:latin typeface="Tempus Sans ITC" pitchFamily="82" charset="0"/>
                <a:cs typeface="Arial" pitchFamily="34" charset="0"/>
              </a:rPr>
              <a:t>(1</a:t>
            </a:r>
            <a:r>
              <a:rPr kumimoji="0" lang="en-US" sz="1100" b="0" i="0" u="none" strike="noStrike" cap="none" normalizeH="0" baseline="30000" dirty="0" smtClean="0">
                <a:ln>
                  <a:noFill/>
                </a:ln>
                <a:solidFill>
                  <a:schemeClr val="tx1"/>
                </a:solidFill>
                <a:effectLst/>
                <a:latin typeface="Tempus Sans ITC" pitchFamily="82" charset="0"/>
                <a:cs typeface="Arial" pitchFamily="34" charset="0"/>
              </a:rPr>
              <a:t>st</a:t>
            </a:r>
            <a:r>
              <a:rPr kumimoji="0" lang="en-US" sz="1100" b="0" i="0" u="none" strike="noStrike" cap="none" normalizeH="0" baseline="0" dirty="0" smtClean="0">
                <a:ln>
                  <a:noFill/>
                </a:ln>
                <a:solidFill>
                  <a:schemeClr val="tx1"/>
                </a:solidFill>
                <a:effectLst/>
                <a:latin typeface="Tempus Sans ITC" pitchFamily="82" charset="0"/>
                <a:cs typeface="Arial" pitchFamily="34" charset="0"/>
              </a:rPr>
              <a:t> check)</a:t>
            </a:r>
          </a:p>
          <a:p>
            <a:pPr marL="457200" marR="0" lvl="1" indent="0" algn="l" defTabSz="914400" rtl="0" eaLnBrk="1" fontAlgn="base" latinLnBrk="0" hangingPunct="1">
              <a:lnSpc>
                <a:spcPct val="100000"/>
              </a:lnSpc>
              <a:spcBef>
                <a:spcPct val="0"/>
              </a:spcBef>
              <a:buClrTx/>
              <a:buSzTx/>
              <a:buFont typeface="Calibri" pitchFamily="34" charset="0"/>
              <a:buChar char="2"/>
              <a:tabLst/>
            </a:pPr>
            <a:r>
              <a:rPr kumimoji="0" lang="en-US" sz="1100" b="0" i="0" u="none" strike="noStrike" cap="none" normalizeH="0" baseline="0" dirty="0" smtClean="0">
                <a:ln>
                  <a:noFill/>
                </a:ln>
                <a:solidFill>
                  <a:schemeClr val="tx1"/>
                </a:solidFill>
                <a:effectLst/>
                <a:latin typeface="Tempus Sans ITC" pitchFamily="82" charset="0"/>
                <a:cs typeface="Arial" pitchFamily="34" charset="0"/>
              </a:rPr>
              <a:t>. Private student/ teacher conference &amp; behavior form </a:t>
            </a:r>
          </a:p>
          <a:p>
            <a:pPr marL="457200" marR="0" lvl="1" indent="0" algn="l" defTabSz="914400" rtl="0" eaLnBrk="1" fontAlgn="base" latinLnBrk="0" hangingPunct="1">
              <a:lnSpc>
                <a:spcPct val="100000"/>
              </a:lnSpc>
              <a:spcBef>
                <a:spcPct val="0"/>
              </a:spcBef>
              <a:buClrTx/>
              <a:buSzTx/>
              <a:buFontTx/>
              <a:buNone/>
              <a:tabLst/>
            </a:pPr>
            <a:r>
              <a:rPr kumimoji="0" lang="en-US" sz="1100" b="0" i="0" u="none" strike="noStrike" cap="none" normalizeH="0" baseline="0" dirty="0" smtClean="0">
                <a:ln>
                  <a:noFill/>
                </a:ln>
                <a:solidFill>
                  <a:schemeClr val="tx1"/>
                </a:solidFill>
                <a:effectLst/>
                <a:latin typeface="Tempus Sans ITC" pitchFamily="82" charset="0"/>
                <a:cs typeface="Arial" pitchFamily="34" charset="0"/>
              </a:rPr>
              <a:t>(2</a:t>
            </a:r>
            <a:r>
              <a:rPr kumimoji="0" lang="en-US" sz="1100" b="0" i="0" u="none" strike="noStrike" cap="none" normalizeH="0" baseline="30000" dirty="0" smtClean="0">
                <a:ln>
                  <a:noFill/>
                </a:ln>
                <a:solidFill>
                  <a:schemeClr val="tx1"/>
                </a:solidFill>
                <a:effectLst/>
                <a:latin typeface="Tempus Sans ITC" pitchFamily="82" charset="0"/>
                <a:cs typeface="Arial" pitchFamily="34" charset="0"/>
              </a:rPr>
              <a:t>nd</a:t>
            </a:r>
            <a:r>
              <a:rPr kumimoji="0" lang="en-US" sz="1100" b="0" i="0" u="none" strike="noStrike" cap="none" normalizeH="0" baseline="0" dirty="0" smtClean="0">
                <a:ln>
                  <a:noFill/>
                </a:ln>
                <a:solidFill>
                  <a:schemeClr val="tx1"/>
                </a:solidFill>
                <a:effectLst/>
                <a:latin typeface="Tempus Sans ITC" pitchFamily="82" charset="0"/>
                <a:cs typeface="Arial" pitchFamily="34" charset="0"/>
              </a:rPr>
              <a:t> check)</a:t>
            </a:r>
          </a:p>
          <a:p>
            <a:pPr marL="457200" marR="0" lvl="1" indent="0" algn="l" defTabSz="914400" rtl="0" eaLnBrk="1" fontAlgn="base" latinLnBrk="0" hangingPunct="1">
              <a:lnSpc>
                <a:spcPct val="100000"/>
              </a:lnSpc>
              <a:spcBef>
                <a:spcPct val="0"/>
              </a:spcBef>
              <a:buClrTx/>
              <a:buSzTx/>
              <a:buFont typeface="Calibri" pitchFamily="34" charset="0"/>
              <a:buChar char="3"/>
              <a:tabLst/>
            </a:pPr>
            <a:r>
              <a:rPr kumimoji="0" lang="en-US" sz="1100" b="0" i="0" u="none" strike="noStrike" cap="none" normalizeH="0" baseline="0" dirty="0" smtClean="0">
                <a:ln>
                  <a:noFill/>
                </a:ln>
                <a:solidFill>
                  <a:schemeClr val="tx1"/>
                </a:solidFill>
                <a:effectLst/>
                <a:latin typeface="Tempus Sans ITC" pitchFamily="82" charset="0"/>
                <a:cs typeface="Arial" pitchFamily="34" charset="0"/>
              </a:rPr>
              <a:t>. Written assignment &amp; call home </a:t>
            </a:r>
          </a:p>
          <a:p>
            <a:pPr marL="457200" marR="0" lvl="1" indent="0" algn="l" defTabSz="914400" rtl="0" eaLnBrk="1" fontAlgn="base" latinLnBrk="0" hangingPunct="1">
              <a:lnSpc>
                <a:spcPct val="100000"/>
              </a:lnSpc>
              <a:spcBef>
                <a:spcPct val="0"/>
              </a:spcBef>
              <a:buClrTx/>
              <a:buSzTx/>
              <a:buFontTx/>
              <a:buNone/>
              <a:tabLst/>
            </a:pPr>
            <a:r>
              <a:rPr kumimoji="0" lang="en-US" sz="1100" b="0" i="0" u="none" strike="noStrike" cap="none" normalizeH="0" baseline="0" dirty="0" smtClean="0">
                <a:ln>
                  <a:noFill/>
                </a:ln>
                <a:solidFill>
                  <a:schemeClr val="tx1"/>
                </a:solidFill>
                <a:effectLst/>
                <a:latin typeface="Tempus Sans ITC" pitchFamily="82" charset="0"/>
                <a:cs typeface="Arial" pitchFamily="34" charset="0"/>
              </a:rPr>
              <a:t>(3</a:t>
            </a:r>
            <a:r>
              <a:rPr kumimoji="0" lang="en-US" sz="1100" b="0" i="0" u="none" strike="noStrike" cap="none" normalizeH="0" baseline="30000" dirty="0" smtClean="0">
                <a:ln>
                  <a:noFill/>
                </a:ln>
                <a:solidFill>
                  <a:schemeClr val="tx1"/>
                </a:solidFill>
                <a:effectLst/>
                <a:latin typeface="Tempus Sans ITC" pitchFamily="82" charset="0"/>
                <a:cs typeface="Arial" pitchFamily="34" charset="0"/>
              </a:rPr>
              <a:t>rd</a:t>
            </a:r>
            <a:r>
              <a:rPr kumimoji="0" lang="en-US" sz="1100" b="0" i="0" u="none" strike="noStrike" cap="none" normalizeH="0" baseline="0" dirty="0" smtClean="0">
                <a:ln>
                  <a:noFill/>
                </a:ln>
                <a:solidFill>
                  <a:schemeClr val="tx1"/>
                </a:solidFill>
                <a:effectLst/>
                <a:latin typeface="Tempus Sans ITC" pitchFamily="82" charset="0"/>
                <a:cs typeface="Arial" pitchFamily="34" charset="0"/>
              </a:rPr>
              <a:t> check)</a:t>
            </a:r>
          </a:p>
          <a:p>
            <a:pPr marL="457200" marR="0" lvl="1" indent="0" algn="l" defTabSz="914400" rtl="0" eaLnBrk="1" fontAlgn="base" latinLnBrk="0" hangingPunct="1">
              <a:lnSpc>
                <a:spcPct val="100000"/>
              </a:lnSpc>
              <a:spcBef>
                <a:spcPct val="0"/>
              </a:spcBef>
              <a:buClrTx/>
              <a:buSzTx/>
              <a:buFont typeface="Calibri" pitchFamily="34" charset="0"/>
              <a:buChar char="4"/>
              <a:tabLst/>
            </a:pPr>
            <a:r>
              <a:rPr kumimoji="0" lang="en-US" sz="1100" b="0" i="0" u="none" strike="noStrike" cap="none" normalizeH="0" baseline="0" dirty="0" smtClean="0">
                <a:ln>
                  <a:noFill/>
                </a:ln>
                <a:solidFill>
                  <a:schemeClr val="tx1"/>
                </a:solidFill>
                <a:effectLst/>
                <a:latin typeface="Tempus Sans ITC" pitchFamily="82" charset="0"/>
                <a:cs typeface="Arial" pitchFamily="34" charset="0"/>
              </a:rPr>
              <a:t>. Detention </a:t>
            </a:r>
          </a:p>
          <a:p>
            <a:pPr marL="457200" marR="0" lvl="1" indent="0" algn="l" defTabSz="914400" rtl="0" eaLnBrk="1" fontAlgn="base" latinLnBrk="0" hangingPunct="1">
              <a:lnSpc>
                <a:spcPct val="100000"/>
              </a:lnSpc>
              <a:spcBef>
                <a:spcPct val="0"/>
              </a:spcBef>
              <a:buClrTx/>
              <a:buSzTx/>
              <a:buFontTx/>
              <a:buNone/>
              <a:tabLst/>
            </a:pPr>
            <a:r>
              <a:rPr kumimoji="0" lang="en-US" sz="1100" b="0" i="0" u="none" strike="noStrike" cap="none" normalizeH="0" baseline="0" dirty="0" smtClean="0">
                <a:ln>
                  <a:noFill/>
                </a:ln>
                <a:solidFill>
                  <a:schemeClr val="tx1"/>
                </a:solidFill>
                <a:effectLst/>
                <a:latin typeface="Tempus Sans ITC" pitchFamily="82" charset="0"/>
                <a:cs typeface="Arial" pitchFamily="34" charset="0"/>
              </a:rPr>
              <a:t>(4</a:t>
            </a:r>
            <a:r>
              <a:rPr kumimoji="0" lang="en-US" sz="1100" b="0" i="0" u="none" strike="noStrike" cap="none" normalizeH="0" baseline="30000" dirty="0" smtClean="0">
                <a:ln>
                  <a:noFill/>
                </a:ln>
                <a:solidFill>
                  <a:schemeClr val="tx1"/>
                </a:solidFill>
                <a:effectLst/>
                <a:latin typeface="Tempus Sans ITC" pitchFamily="82" charset="0"/>
                <a:cs typeface="Arial" pitchFamily="34" charset="0"/>
              </a:rPr>
              <a:t>th</a:t>
            </a:r>
            <a:r>
              <a:rPr kumimoji="0" lang="en-US" sz="1100" b="0" i="0" u="none" strike="noStrike" cap="none" normalizeH="0" baseline="0" dirty="0" smtClean="0">
                <a:ln>
                  <a:noFill/>
                </a:ln>
                <a:solidFill>
                  <a:schemeClr val="tx1"/>
                </a:solidFill>
                <a:effectLst/>
                <a:latin typeface="Tempus Sans ITC" pitchFamily="82" charset="0"/>
                <a:cs typeface="Arial" pitchFamily="34" charset="0"/>
              </a:rPr>
              <a:t> check)</a:t>
            </a:r>
          </a:p>
          <a:p>
            <a:pPr marL="457200" marR="0" lvl="1" indent="0" algn="l" defTabSz="914400" rtl="0" eaLnBrk="1" fontAlgn="base" latinLnBrk="0" hangingPunct="1">
              <a:lnSpc>
                <a:spcPct val="100000"/>
              </a:lnSpc>
              <a:spcBef>
                <a:spcPct val="0"/>
              </a:spcBef>
              <a:buClrTx/>
              <a:buSzTx/>
              <a:buFont typeface="Calibri" pitchFamily="34" charset="0"/>
              <a:buChar char="5"/>
              <a:tabLst/>
            </a:pPr>
            <a:r>
              <a:rPr kumimoji="0" lang="en-US" sz="1100" b="0" i="0" u="none" strike="noStrike" cap="none" normalizeH="0" baseline="0" dirty="0" smtClean="0">
                <a:ln>
                  <a:noFill/>
                </a:ln>
                <a:solidFill>
                  <a:schemeClr val="tx1"/>
                </a:solidFill>
                <a:effectLst/>
                <a:latin typeface="Tempus Sans ITC" pitchFamily="82" charset="0"/>
                <a:cs typeface="Arial" pitchFamily="34" charset="0"/>
              </a:rPr>
              <a:t>. Office referral </a:t>
            </a:r>
          </a:p>
          <a:p>
            <a:pPr marL="457200" marR="0" lvl="1" indent="0" algn="l" defTabSz="914400" rtl="0" eaLnBrk="1" fontAlgn="base" latinLnBrk="0" hangingPunct="1">
              <a:lnSpc>
                <a:spcPct val="100000"/>
              </a:lnSpc>
              <a:spcBef>
                <a:spcPct val="0"/>
              </a:spcBef>
              <a:buClrTx/>
              <a:buSzTx/>
              <a:buFontTx/>
              <a:buNone/>
              <a:tabLst/>
            </a:pPr>
            <a:r>
              <a:rPr kumimoji="0" lang="en-US" sz="1100" b="0" i="0" u="none" strike="noStrike" cap="none" normalizeH="0" baseline="0" dirty="0" smtClean="0">
                <a:ln>
                  <a:noFill/>
                </a:ln>
                <a:solidFill>
                  <a:schemeClr val="tx1"/>
                </a:solidFill>
                <a:effectLst/>
                <a:latin typeface="Tempus Sans ITC" pitchFamily="82" charset="0"/>
                <a:cs typeface="Arial" pitchFamily="34" charset="0"/>
              </a:rPr>
              <a:t>(5</a:t>
            </a:r>
            <a:r>
              <a:rPr kumimoji="0" lang="en-US" sz="1100" b="0" i="0" u="none" strike="noStrike" cap="none" normalizeH="0" baseline="30000" dirty="0" smtClean="0">
                <a:ln>
                  <a:noFill/>
                </a:ln>
                <a:solidFill>
                  <a:schemeClr val="tx1"/>
                </a:solidFill>
                <a:effectLst/>
                <a:latin typeface="Tempus Sans ITC" pitchFamily="82" charset="0"/>
                <a:cs typeface="Arial" pitchFamily="34" charset="0"/>
              </a:rPr>
              <a:t>th</a:t>
            </a:r>
            <a:r>
              <a:rPr kumimoji="0" lang="en-US" sz="1100" b="0" i="0" u="none" strike="noStrike" cap="none" normalizeH="0" baseline="0" dirty="0" smtClean="0">
                <a:ln>
                  <a:noFill/>
                </a:ln>
                <a:solidFill>
                  <a:schemeClr val="tx1"/>
                </a:solidFill>
                <a:effectLst/>
                <a:latin typeface="Tempus Sans ITC" pitchFamily="82" charset="0"/>
                <a:cs typeface="Arial" pitchFamily="34" charset="0"/>
              </a:rPr>
              <a:t> check)</a:t>
            </a:r>
          </a:p>
          <a:p>
            <a:pPr marL="457200" marR="0" lvl="1" indent="0" algn="l" defTabSz="914400" rtl="0" eaLnBrk="1" fontAlgn="base" latinLnBrk="0" hangingPunct="1">
              <a:lnSpc>
                <a:spcPct val="100000"/>
              </a:lnSpc>
              <a:spcBef>
                <a:spcPct val="0"/>
              </a:spcBef>
              <a:buClrTx/>
              <a:buSzTx/>
              <a:buFontTx/>
              <a:buNone/>
              <a:tabLst/>
            </a:pPr>
            <a:r>
              <a:rPr kumimoji="0" lang="en-US" sz="1100" b="0" i="0" u="none" strike="noStrike" cap="none" normalizeH="0" baseline="0" dirty="0" smtClean="0">
                <a:ln>
                  <a:noFill/>
                </a:ln>
                <a:solidFill>
                  <a:schemeClr val="tx1"/>
                </a:solidFill>
                <a:effectLst/>
                <a:latin typeface="Tempus Sans ITC" pitchFamily="82" charset="0"/>
                <a:cs typeface="Arial" pitchFamily="34" charset="0"/>
              </a:rPr>
              <a:t>**Steps may be skipped if necessary.**</a:t>
            </a:r>
          </a:p>
          <a:p>
            <a:pPr marL="0" marR="0" lvl="0" indent="0" algn="l" defTabSz="914400" rtl="0" eaLnBrk="1" fontAlgn="base" latinLnBrk="0" hangingPunct="1">
              <a:lnSpc>
                <a:spcPct val="100000"/>
              </a:lnSpc>
              <a:spcBef>
                <a:spcPct val="0"/>
              </a:spcBef>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Text Box 4"/>
          <p:cNvSpPr txBox="1">
            <a:spLocks noChangeArrowheads="1"/>
          </p:cNvSpPr>
          <p:nvPr/>
        </p:nvSpPr>
        <p:spPr bwMode="auto">
          <a:xfrm>
            <a:off x="5715000" y="5334000"/>
            <a:ext cx="3181350" cy="11715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sng" strike="noStrike" cap="none" normalizeH="0" baseline="0" dirty="0" smtClean="0">
                <a:ln>
                  <a:noFill/>
                </a:ln>
                <a:solidFill>
                  <a:schemeClr val="tx1"/>
                </a:solidFill>
                <a:effectLst/>
                <a:latin typeface="Bradley Hand ITC" pitchFamily="66" charset="0"/>
                <a:cs typeface="Arial" pitchFamily="34" charset="0"/>
              </a:rPr>
              <a:t>Grading Policy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Calibri" pitchFamily="34" charset="0"/>
                <a:cs typeface="Arial" pitchFamily="34" charset="0"/>
              </a:rPr>
              <a:t>9 Week Exam: 10 %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Calibri" pitchFamily="34" charset="0"/>
                <a:cs typeface="Arial" pitchFamily="34" charset="0"/>
              </a:rPr>
              <a:t>Daily Participation: 10 %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Calibri" pitchFamily="34" charset="0"/>
                <a:cs typeface="Arial" pitchFamily="34" charset="0"/>
              </a:rPr>
              <a:t>Homework, </a:t>
            </a:r>
            <a:r>
              <a:rPr kumimoji="0" lang="en-US" sz="900" b="0" i="0" u="none" strike="noStrike" cap="none" normalizeH="0" baseline="0" dirty="0" err="1" smtClean="0">
                <a:ln>
                  <a:noFill/>
                </a:ln>
                <a:solidFill>
                  <a:schemeClr val="tx1"/>
                </a:solidFill>
                <a:effectLst/>
                <a:latin typeface="Calibri" pitchFamily="34" charset="0"/>
                <a:cs typeface="Arial" pitchFamily="34" charset="0"/>
              </a:rPr>
              <a:t>Classwork</a:t>
            </a:r>
            <a:r>
              <a:rPr kumimoji="0" lang="en-US" sz="900" b="0" i="0" u="none" strike="noStrike" cap="none" normalizeH="0" baseline="0" dirty="0" smtClean="0">
                <a:ln>
                  <a:noFill/>
                </a:ln>
                <a:solidFill>
                  <a:schemeClr val="tx1"/>
                </a:solidFill>
                <a:effectLst/>
                <a:latin typeface="Calibri" pitchFamily="34" charset="0"/>
                <a:cs typeface="Arial" pitchFamily="34" charset="0"/>
              </a:rPr>
              <a:t>, and Writing: 30 %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Calibri" pitchFamily="34" charset="0"/>
                <a:cs typeface="Arial" pitchFamily="34" charset="0"/>
              </a:rPr>
              <a:t>Tests, Quizzes, and Projects: 50 %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Calibri" pitchFamily="34" charset="0"/>
                <a:cs typeface="Arial" pitchFamily="34" charset="0"/>
              </a:rPr>
              <a:t>*Large writing assignments will be considered projects and will count 50%. Smaller writing assignments will only count 30%.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152400" y="5943600"/>
            <a:ext cx="2314575" cy="714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cs typeface="Arial" pitchFamily="34" charset="0"/>
              </a:rPr>
              <a:t>Please note this syllabus is subject to change. If it does, prior notice will be given.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460938" y="20851"/>
            <a:ext cx="8222123" cy="4154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Bradley Hand ITC" pitchFamily="66" charset="0"/>
                <a:ea typeface="Calibri" pitchFamily="34" charset="0"/>
                <a:cs typeface="Times New Roman" pitchFamily="18" charset="0"/>
              </a:rPr>
              <a:t>2014-2015 7</a:t>
            </a:r>
            <a:r>
              <a:rPr kumimoji="0" lang="en-US" sz="1100" b="0" i="0" u="none" strike="noStrike" cap="none" normalizeH="0" baseline="30000" dirty="0" smtClean="0">
                <a:ln>
                  <a:noFill/>
                </a:ln>
                <a:solidFill>
                  <a:schemeClr val="tx1"/>
                </a:solidFill>
                <a:effectLst/>
                <a:latin typeface="Bradley Hand ITC" pitchFamily="66" charset="0"/>
                <a:ea typeface="Calibri" pitchFamily="34" charset="0"/>
                <a:cs typeface="Times New Roman" pitchFamily="18" charset="0"/>
              </a:rPr>
              <a:t>th</a:t>
            </a:r>
            <a:r>
              <a:rPr kumimoji="0" lang="en-US" sz="1100" b="0" i="0" u="none" strike="noStrike" cap="none" normalizeH="0" baseline="0" dirty="0" smtClean="0">
                <a:ln>
                  <a:noFill/>
                </a:ln>
                <a:solidFill>
                  <a:schemeClr val="tx1"/>
                </a:solidFill>
                <a:effectLst/>
                <a:latin typeface="Bradley Hand ITC" pitchFamily="66" charset="0"/>
                <a:ea typeface="Calibri" pitchFamily="34" charset="0"/>
                <a:cs typeface="Times New Roman" pitchFamily="18" charset="0"/>
              </a:rPr>
              <a:t> Grade Language Syllabus-Ms. Rogers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Welcome to 7</a:t>
            </a:r>
            <a:r>
              <a:rPr kumimoji="0" lang="en-US"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grade! I look forward to an exciting year full of new learning adventures with you. </a:t>
            </a: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Please keep this syllabus in your notebook at all times</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5" name="Picture 11" descr="C:\Users\Michele\AppData\Local\Microsoft\Windows\Temporary Internet Files\Content.IE5\S3KZBHNQ\MC900384132[2].wmf"/>
          <p:cNvPicPr>
            <a:picLocks noChangeAspect="1" noChangeArrowheads="1"/>
          </p:cNvPicPr>
          <p:nvPr/>
        </p:nvPicPr>
        <p:blipFill>
          <a:blip r:embed="rId6" cstate="print"/>
          <a:srcRect/>
          <a:stretch>
            <a:fillRect/>
          </a:stretch>
        </p:blipFill>
        <p:spPr bwMode="auto">
          <a:xfrm rot="4790381">
            <a:off x="3446400" y="4625433"/>
            <a:ext cx="1503662" cy="222246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615</Words>
  <Application>Microsoft Office PowerPoint</Application>
  <PresentationFormat>On-screen Show (4:3)</PresentationFormat>
  <Paragraphs>51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Michele</dc:creator>
  <cp:lastModifiedBy>Michele</cp:lastModifiedBy>
  <cp:revision>3</cp:revision>
  <dcterms:created xsi:type="dcterms:W3CDTF">2014-08-03T03:21:03Z</dcterms:created>
  <dcterms:modified xsi:type="dcterms:W3CDTF">2014-08-03T03:42:02Z</dcterms:modified>
</cp:coreProperties>
</file>