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lvl1pPr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1pPr>
    <a:lvl2pPr indent="2286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2pPr>
    <a:lvl3pPr indent="4572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3pPr>
    <a:lvl4pPr indent="6858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4pPr>
    <a:lvl5pPr indent="9144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5pPr>
    <a:lvl6pPr indent="11430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6pPr>
    <a:lvl7pPr indent="13716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7pPr>
    <a:lvl8pPr indent="16002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8pPr>
    <a:lvl9pPr indent="1828800" algn="ctr" defTabSz="584200">
      <a:defRPr sz="4200">
        <a:solidFill>
          <a:srgbClr val="515151"/>
        </a:solidFill>
        <a:latin typeface="+mn-lt"/>
        <a:ea typeface="+mn-ea"/>
        <a:cs typeface="+mn-cs"/>
        <a:sym typeface="Cochi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CDEE0"/>
              </a:solidFill>
              <a:prstDash val="solid"/>
              <a:miter lim="400000"/>
            </a:ln>
          </a:top>
          <a:bottom>
            <a:ln w="12700" cap="flat">
              <a:solidFill>
                <a:srgbClr val="DCDEE0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3585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3585F"/>
              </a:solidFill>
              <a:prstDash val="solid"/>
              <a:miter lim="400000"/>
            </a:ln>
          </a:bottom>
          <a:insideH>
            <a:ln w="12700" cap="flat">
              <a:solidFill>
                <a:srgbClr val="DCDEE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A1A6"/>
              </a:solidFill>
              <a:prstDash val="solid"/>
              <a:miter lim="400000"/>
            </a:ln>
          </a:top>
          <a:bottom>
            <a:ln w="12700" cap="flat">
              <a:solidFill>
                <a:srgbClr val="A2A1A6"/>
              </a:solidFill>
              <a:prstDash val="solid"/>
              <a:miter lim="400000"/>
            </a:ln>
          </a:bottom>
          <a:insideH>
            <a:ln w="12700" cap="flat">
              <a:solidFill>
                <a:srgbClr val="A2A1A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C7C7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18181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11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5F8A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rnd">
              <a:solidFill>
                <a:srgbClr val="A6AAA9"/>
              </a:solidFill>
              <a:custDash>
                <a:ds d="100000" sp="200000"/>
              </a:custDash>
              <a:miter lim="400000"/>
            </a:ln>
          </a:bottom>
          <a:insideH>
            <a:ln w="12700" cap="flat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5F8A">
              <a:alpha val="50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A2BB8B">
              <a:alpha val="3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965C">
              <a:alpha val="8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2BB8B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965C">
              <a:alpha val="64999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6AAA9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3585F">
              <a:alpha val="57000"/>
            </a:srgbClr>
          </a:solidFill>
        </a:fill>
      </a:tcStyle>
    </a:firstCol>
    <a:lastRow>
      <a:tcTxStyle b="off" i="off">
        <a:fontRef idx="minor">
          <a:srgbClr val="3D3E3F">
            <a:alpha val="90000"/>
          </a:srgbClr>
        </a:fontRef>
        <a:srgbClr val="3D3E3F">
          <a:alpha val="90000"/>
        </a:srgb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Ref idx="minor">
          <a:srgbClr val="53585F"/>
        </a:fontRef>
        <a:srgbClr val="53585F"/>
      </a:tcTxStyle>
      <a:tcStyle>
        <a:tcBdr>
          <a:lef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/>
          </a:solidFill>
        </a:fill>
      </a:tcStyle>
    </a:band2H>
    <a:firstCol>
      <a:tcTxStyle b="off" i="off">
        <a:fontRef idx="minor">
          <a:srgbClr val="818181"/>
        </a:fontRef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9BB4DA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818181"/>
        </a:fontRef>
        <a:srgbClr val="818181"/>
      </a:tcTxStyle>
      <a:tcStyle>
        <a:tcBdr>
          <a:left>
            <a:ln w="25400" cap="flat">
              <a:solidFill>
                <a:srgbClr val="9BB4DA"/>
              </a:solidFill>
              <a:prstDash val="solid"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25400" cap="flat">
              <a:solidFill>
                <a:srgbClr val="9BB4D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BB4DA"/>
              </a:solidFill>
              <a:prstDash val="solid"/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789BA"/>
        </a:fontRef>
        <a:srgbClr val="6789BA"/>
      </a:tcTxStyle>
      <a:tcStyle>
        <a:tcBdr>
          <a:left>
            <a:ln w="25400" cap="flat">
              <a:solidFill>
                <a:srgbClr val="9BB4DA"/>
              </a:solidFill>
              <a:prstDash val="solid"/>
              <a:miter lim="400000"/>
            </a:ln>
          </a:left>
          <a:right>
            <a:ln w="25400" cap="flat">
              <a:solidFill>
                <a:srgbClr val="9BB4D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BB4DA"/>
              </a:solidFill>
              <a:prstDash val="solid"/>
              <a:miter lim="400000"/>
            </a:ln>
          </a:bottom>
          <a:insideH>
            <a:ln w="25400" cap="flat">
              <a:solidFill>
                <a:srgbClr val="9BB4DA"/>
              </a:solidFill>
              <a:prstDash val="solid"/>
              <a:miter lim="400000"/>
            </a:ln>
          </a:insideH>
          <a:insideV>
            <a:ln w="25400" cap="flat">
              <a:solidFill>
                <a:srgbClr val="9BB4D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787400" y="2057400"/>
            <a:ext cx="11430000" cy="3175000"/>
          </a:xfrm>
          <a:prstGeom prst="rect">
            <a:avLst/>
          </a:prstGeom>
        </p:spPr>
        <p:txBody>
          <a:bodyPr anchor="b"/>
          <a:lstStyle>
            <a:lvl1pPr>
              <a:defRPr sz="10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787400" y="5334000"/>
            <a:ext cx="11430000" cy="1524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787400" y="6413500"/>
            <a:ext cx="11430000" cy="1778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787400" y="8178800"/>
            <a:ext cx="11430000" cy="825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787400" y="3289300"/>
            <a:ext cx="11430000" cy="3175000"/>
          </a:xfrm>
          <a:prstGeom prst="rect">
            <a:avLst/>
          </a:prstGeom>
        </p:spPr>
        <p:txBody>
          <a:bodyPr/>
          <a:lstStyle>
            <a:lvl1pPr>
              <a:defRPr sz="10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546100" y="1473200"/>
            <a:ext cx="5969000" cy="3708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546100" y="5295900"/>
            <a:ext cx="59690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515151"/>
              </a:solidFill>
              <a:effectLst>
                <a:outerShdw sx="100000" sy="100000" kx="0" ky="0" algn="b" rotWithShape="0" blurRad="38100" dist="50800" dir="3000000">
                  <a:srgbClr val="FFFFFF">
                    <a:alpha val="6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One</a:t>
            </a:r>
            <a:endParaRPr sz="40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Two</a:t>
            </a:r>
            <a:endParaRPr sz="40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Three</a:t>
            </a:r>
            <a:endParaRPr sz="40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Four</a:t>
            </a:r>
            <a:endParaRPr sz="40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787400" y="2794000"/>
            <a:ext cx="5715000" cy="57150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3300"/>
              </a:spcBef>
              <a:buClrTx/>
              <a:defRPr sz="3300"/>
            </a:lvl1pPr>
            <a:lvl2pPr marL="736600" indent="-368300">
              <a:spcBef>
                <a:spcPts val="3300"/>
              </a:spcBef>
              <a:buClrTx/>
              <a:defRPr sz="3300"/>
            </a:lvl2pPr>
            <a:lvl3pPr marL="1104900" indent="-368300">
              <a:spcBef>
                <a:spcPts val="3300"/>
              </a:spcBef>
              <a:buClrTx/>
              <a:defRPr sz="3300"/>
            </a:lvl3pPr>
            <a:lvl4pPr marL="1473200" indent="-368300">
              <a:spcBef>
                <a:spcPts val="3300"/>
              </a:spcBef>
              <a:buClrTx/>
              <a:defRPr sz="3300"/>
            </a:lvl4pPr>
            <a:lvl5pPr marL="1841500" indent="-368300">
              <a:spcBef>
                <a:spcPts val="3300"/>
              </a:spcBef>
              <a:buClrTx/>
              <a:defRPr sz="33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One</a:t>
            </a:r>
            <a:endParaRPr sz="33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Two</a:t>
            </a:r>
            <a:endParaRPr sz="33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Three</a:t>
            </a:r>
            <a:endParaRPr sz="33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Four</a:t>
            </a:r>
            <a:endParaRPr sz="33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3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One</a:t>
            </a:r>
            <a:endParaRPr sz="40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Two</a:t>
            </a:r>
            <a:endParaRPr sz="40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Three</a:t>
            </a:r>
            <a:endParaRPr sz="40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Four</a:t>
            </a:r>
            <a:endParaRPr sz="40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787400" y="520700"/>
            <a:ext cx="11430000" cy="190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87400" y="2794000"/>
            <a:ext cx="11430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One</a:t>
            </a:r>
            <a:endParaRPr sz="4000">
              <a:solidFill>
                <a:srgbClr val="515151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Two</a:t>
            </a:r>
            <a:endParaRPr sz="4000">
              <a:solidFill>
                <a:srgbClr val="515151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Three</a:t>
            </a:r>
            <a:endParaRPr sz="4000">
              <a:solidFill>
                <a:srgbClr val="515151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Four</a:t>
            </a:r>
            <a:endParaRPr sz="4000">
              <a:solidFill>
                <a:srgbClr val="515151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spd="med" advClick="1"/>
  <p:txStyles>
    <p:titleStyle>
      <a:lvl1pPr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1pPr>
      <a:lvl2pPr indent="2286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2pPr>
      <a:lvl3pPr indent="4572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3pPr>
      <a:lvl4pPr indent="6858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4pPr>
      <a:lvl5pPr indent="9144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5pPr>
      <a:lvl6pPr indent="11430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6pPr>
      <a:lvl7pPr indent="13716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7pPr>
      <a:lvl8pPr indent="16002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8pPr>
      <a:lvl9pPr indent="1828800" algn="ctr" defTabSz="584200">
        <a:defRPr sz="7400">
          <a:solidFill>
            <a:srgbClr val="515151"/>
          </a:solidFill>
          <a:effectLst>
            <a:outerShdw sx="100000" sy="100000" kx="0" ky="0" algn="b" rotWithShape="0" blurRad="38100" dist="50800" dir="3000000">
              <a:srgbClr val="FFFFFF">
                <a:alpha val="60000"/>
              </a:srgbClr>
            </a:outerShdw>
          </a:effectLst>
          <a:latin typeface="+mn-lt"/>
          <a:ea typeface="+mn-ea"/>
          <a:cs typeface="+mn-cs"/>
          <a:sym typeface="Cochin"/>
        </a:defRPr>
      </a:lvl9pPr>
    </p:titleStyle>
    <p:bodyStyle>
      <a:lvl1pPr marL="4318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1pPr>
      <a:lvl2pPr marL="8636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2pPr>
      <a:lvl3pPr marL="12954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3pPr>
      <a:lvl4pPr marL="17272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4pPr>
      <a:lvl5pPr marL="21590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5pPr>
      <a:lvl6pPr marL="25908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6pPr>
      <a:lvl7pPr marL="30226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7pPr>
      <a:lvl8pPr marL="34544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8pPr>
      <a:lvl9pPr marL="3886200" indent="-431800" defTabSz="584200">
        <a:spcBef>
          <a:spcPts val="4000"/>
        </a:spcBef>
        <a:buClr>
          <a:srgbClr val="515151"/>
        </a:buClr>
        <a:buSzPct val="75000"/>
        <a:buChar char="•"/>
        <a:defRPr sz="4000">
          <a:solidFill>
            <a:srgbClr val="515151"/>
          </a:solidFill>
          <a:latin typeface="+mn-lt"/>
          <a:ea typeface="+mn-ea"/>
          <a:cs typeface="+mn-cs"/>
          <a:sym typeface="Cochin"/>
        </a:defRPr>
      </a:lvl9pPr>
    </p:bodyStyle>
    <p:otherStyle>
      <a:lvl1pPr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1pPr>
      <a:lvl2pPr indent="2286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2pPr>
      <a:lvl3pPr indent="4572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3pPr>
      <a:lvl4pPr indent="6858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4pPr>
      <a:lvl5pPr indent="9144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5pPr>
      <a:lvl6pPr indent="11430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6pPr>
      <a:lvl7pPr indent="13716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7pPr>
      <a:lvl8pPr indent="16002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8pPr>
      <a:lvl9pPr indent="1828800" algn="ctr" defTabSz="584200">
        <a:defRPr sz="2000">
          <a:solidFill>
            <a:schemeClr val="tx1"/>
          </a:solidFill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100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Language Bell Ringers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Sept. 15-19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Mon. Sept. 15th- grammar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Directions: Write the sentences below. Add punctuation marks where needed. </a:t>
            </a:r>
            <a:endParaRPr sz="4000">
              <a:solidFill>
                <a:srgbClr val="515151"/>
              </a:solidFill>
            </a:endParaRPr>
          </a:p>
          <a:p>
            <a:pPr lvl="0" marL="635000" indent="-635000">
              <a:buClrTx/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Lauren Abby and Sara are sisters</a:t>
            </a:r>
            <a:endParaRPr sz="4000">
              <a:solidFill>
                <a:srgbClr val="515151"/>
              </a:solidFill>
            </a:endParaRPr>
          </a:p>
          <a:p>
            <a:pPr lvl="0" marL="635000" indent="-635000">
              <a:buClrTx/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Its important to remember where apostrophes belong.</a:t>
            </a:r>
            <a:endParaRPr sz="4000">
              <a:solidFill>
                <a:srgbClr val="515151"/>
              </a:solidFill>
            </a:endParaRPr>
          </a:p>
          <a:p>
            <a:pPr lvl="0" marL="635000" indent="-635000">
              <a:buClrTx/>
              <a:buSzPct val="100000"/>
              <a:buAutoNum type="arabicPeriod" startAt="1"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I know where to find the key shouted Susan.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808">
                <a:effectLst>
                  <a:outerShdw sx="100000" sy="100000" kx="0" ky="0" algn="b" rotWithShape="0" blurRad="35052" dist="46736" dir="3000000">
                    <a:srgbClr val="FFFFFF">
                      <a:alpha val="6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8">
                <a:solidFill>
                  <a:srgbClr val="515151"/>
                </a:solidFill>
                <a:effectLst>
                  <a:outerShdw sx="100000" sy="100000" kx="0" ky="0" algn="b" rotWithShape="0" blurRad="35052" dist="46736" dir="3000000">
                    <a:srgbClr val="FFFFFF">
                      <a:alpha val="60000"/>
                    </a:srgbClr>
                  </a:outerShdw>
                </a:effectLst>
              </a:rPr>
              <a:t>Tuesday, Sept. 16th-vocabulary 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0" indent="0" defTabSz="578358">
              <a:spcBef>
                <a:spcPts val="390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959">
                <a:solidFill>
                  <a:srgbClr val="515151"/>
                </a:solidFill>
              </a:rPr>
              <a:t>Directions: create Frayer models for the words below. </a:t>
            </a:r>
            <a:endParaRPr sz="3959">
              <a:solidFill>
                <a:srgbClr val="515151"/>
              </a:solidFill>
            </a:endParaRPr>
          </a:p>
          <a:p>
            <a:pPr lvl="0" marL="0" indent="0" defTabSz="578358">
              <a:spcBef>
                <a:spcPts val="390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959">
                <a:solidFill>
                  <a:srgbClr val="515151"/>
                </a:solidFill>
              </a:rPr>
              <a:t>1.Counter- (verb) to move, to act, or to respond in opposition</a:t>
            </a:r>
            <a:endParaRPr sz="3959">
              <a:solidFill>
                <a:srgbClr val="515151"/>
              </a:solidFill>
            </a:endParaRPr>
          </a:p>
          <a:p>
            <a:pPr lvl="0" marL="0" indent="0" defTabSz="578358">
              <a:spcBef>
                <a:spcPts val="390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959">
                <a:solidFill>
                  <a:srgbClr val="515151"/>
                </a:solidFill>
              </a:rPr>
              <a:t>2.Cunning- (adjective) deceitful or sly</a:t>
            </a:r>
            <a:endParaRPr sz="3959">
              <a:solidFill>
                <a:srgbClr val="515151"/>
              </a:solidFill>
            </a:endParaRPr>
          </a:p>
          <a:p>
            <a:pPr lvl="0" marL="0" indent="0" defTabSz="578358">
              <a:spcBef>
                <a:spcPts val="390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959">
                <a:solidFill>
                  <a:srgbClr val="515151"/>
                </a:solidFill>
              </a:rPr>
              <a:t>3.Debris-(noun) rubble or wreckage</a:t>
            </a:r>
            <a:endParaRPr sz="3959">
              <a:solidFill>
                <a:srgbClr val="515151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Wed. Sept. 17-Quote</a:t>
            </a:r>
          </a:p>
        </p:txBody>
      </p:sp>
      <p:sp>
        <p:nvSpPr>
          <p:cNvPr id="42" name="Shape 4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0" indent="228600">
              <a:spcBef>
                <a:spcPts val="0"/>
              </a:spcBef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2675A"/>
                </a:solidFill>
                <a:latin typeface="Baskerville"/>
                <a:ea typeface="Baskerville"/>
                <a:cs typeface="Baskerville"/>
                <a:sym typeface="Baskerville"/>
              </a:rPr>
              <a:t>Directions: Write the quote of the week and explain what you think it means. Can you make a connection to the quote? If so, explain.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400">
                <a:solidFill>
                  <a:srgbClr val="515151"/>
                </a:solidFill>
                <a:effectLst>
                  <a:outerShdw sx="100000" sy="100000" kx="0" ky="0" algn="b" rotWithShape="0" blurRad="38100" dist="50800" dir="3000000">
                    <a:srgbClr val="FFFFFF">
                      <a:alpha val="60000"/>
                    </a:srgbClr>
                  </a:outerShdw>
                </a:effectLst>
              </a:rPr>
              <a:t>Thurs. Sept. 18th- Journal</a:t>
            </a:r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xfrm>
            <a:off x="909224" y="2794000"/>
            <a:ext cx="11430001" cy="5715000"/>
          </a:xfrm>
          <a:prstGeom prst="rect">
            <a:avLst/>
          </a:prstGeom>
        </p:spPr>
        <p:txBody>
          <a:bodyPr/>
          <a:lstStyle/>
          <a:p>
            <a:pPr lvl="0"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Directions: Respond to the following prompt in 5-6 sentences.</a:t>
            </a:r>
            <a:endParaRPr sz="4000">
              <a:solidFill>
                <a:srgbClr val="515151"/>
              </a:solidFill>
            </a:endParaRPr>
          </a:p>
          <a:p>
            <a:pPr lvl="0"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515151"/>
              </a:solidFill>
            </a:endParaRPr>
          </a:p>
          <a:p>
            <a:pPr lvl="0"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515151"/>
              </a:solidFill>
            </a:endParaRPr>
          </a:p>
          <a:p>
            <a:pPr lvl="0"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endParaRPr sz="4000">
              <a:solidFill>
                <a:srgbClr val="515151"/>
              </a:solidFill>
            </a:endParaRPr>
          </a:p>
          <a:p>
            <a:pPr lvl="0" marL="0" indent="0">
              <a:buClrTx/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515151"/>
                </a:solidFill>
              </a:rPr>
              <a:t> </a:t>
            </a:r>
          </a:p>
        </p:txBody>
      </p:sp>
      <p:pic>
        <p:nvPicPr>
          <p:cNvPr id="46" name="IMG_107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5630" y="3648705"/>
            <a:ext cx="7620000" cy="571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Formal">
  <a:themeElements>
    <a:clrScheme name="Formal">
      <a:dk1>
        <a:srgbClr val="515151"/>
      </a:dk1>
      <a:lt1>
        <a:srgbClr val="002951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Formal">
  <a:themeElements>
    <a:clrScheme name="Formal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6789BA"/>
      </a:accent1>
      <a:accent2>
        <a:srgbClr val="77965C"/>
      </a:accent2>
      <a:accent3>
        <a:srgbClr val="E3B43D"/>
      </a:accent3>
      <a:accent4>
        <a:srgbClr val="D77B43"/>
      </a:accent4>
      <a:accent5>
        <a:srgbClr val="C25756"/>
      </a:accent5>
      <a:accent6>
        <a:srgbClr val="876390"/>
      </a:accent6>
      <a:hlink>
        <a:srgbClr val="0000FF"/>
      </a:hlink>
      <a:folHlink>
        <a:srgbClr val="FF00FF"/>
      </a:folHlink>
    </a:clrScheme>
    <a:fontScheme name="Formal">
      <a:majorFont>
        <a:latin typeface="Cochin"/>
        <a:ea typeface="Cochin"/>
        <a:cs typeface="Cochin"/>
      </a:majorFont>
      <a:minorFont>
        <a:latin typeface="Cochin"/>
        <a:ea typeface="Cochin"/>
        <a:cs typeface="Cochin"/>
      </a:minorFont>
    </a:fontScheme>
    <a:fmtScheme name="Fo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3D3E3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515151"/>
            </a:solidFill>
            <a:effectLst/>
            <a:uFillTx/>
            <a:latin typeface="+mn-lt"/>
            <a:ea typeface="+mn-ea"/>
            <a:cs typeface="+mn-cs"/>
            <a:sym typeface="Cochi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