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1pPr>
    <a:lvl2pPr indent="2286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2pPr>
    <a:lvl3pPr indent="4572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3pPr>
    <a:lvl4pPr indent="6858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4pPr>
    <a:lvl5pPr indent="9144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5pPr>
    <a:lvl6pPr indent="11430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6pPr>
    <a:lvl7pPr indent="13716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7pPr>
    <a:lvl8pPr indent="16002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8pPr>
    <a:lvl9pPr indent="18288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8857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45A7D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4200"/>
              </a:spcBef>
              <a:buClrTx/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  <a:lvl2pPr marL="1270000" indent="-635000">
              <a:spcBef>
                <a:spcPts val="4200"/>
              </a:spcBef>
              <a:buClrTx/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2pPr>
            <a:lvl3pPr marL="1905000" indent="-635000">
              <a:spcBef>
                <a:spcPts val="4200"/>
              </a:spcBef>
              <a:buClrTx/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3pPr>
            <a:lvl4pPr marL="2540000" indent="-635000">
              <a:spcBef>
                <a:spcPts val="4200"/>
              </a:spcBef>
              <a:buClrTx/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4pPr>
            <a:lvl5pPr marL="3175000" indent="-635000">
              <a:spcBef>
                <a:spcPts val="4200"/>
              </a:spcBef>
              <a:buClrTx/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  <a:endParaRPr sz="46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  <a:endParaRPr sz="46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  <a:endParaRPr sz="46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  <a:endParaRPr sz="46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  <a:endParaRPr sz="34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  <a:endParaRPr sz="34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  <a:endParaRPr sz="34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  <a:endParaRPr sz="34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med" advClick="1"/>
  <p:txStyles>
    <p:titleStyle>
      <a:lvl1pPr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1pPr>
      <a:lvl2pPr indent="2286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2pPr>
      <a:lvl3pPr indent="4572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3pPr>
      <a:lvl4pPr indent="6858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4pPr>
      <a:lvl5pPr indent="9144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5pPr>
      <a:lvl6pPr indent="11430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6pPr>
      <a:lvl7pPr indent="13716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7pPr>
      <a:lvl8pPr indent="16002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8pPr>
      <a:lvl9pPr indent="18288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9pPr>
    </p:titleStyle>
    <p:bodyStyle>
      <a:lvl1pPr marL="419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1pPr>
      <a:lvl2pPr marL="8382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2pPr>
      <a:lvl3pPr marL="1181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3pPr>
      <a:lvl4pPr marL="1562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4pPr>
      <a:lvl5pPr marL="1943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5pPr>
      <a:lvl6pPr marL="2324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6pPr>
      <a:lvl7pPr marL="2705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7pPr>
      <a:lvl8pPr marL="3086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8pPr>
      <a:lvl9pPr marL="3467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September 8-12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Language Bell Ringers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686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64">
                <a:solidFill>
                  <a:srgbClr val="6F6A5A"/>
                </a:solidFill>
              </a:rPr>
              <a:t>Mon. Sept. 8th- grammar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73201">
              <a:spcBef>
                <a:spcPts val="34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25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rPr>
              <a:t>Directions: Write the sentences, and add commas where needed.</a:t>
            </a:r>
            <a:endParaRPr sz="3725">
              <a:solidFill>
                <a:srgbClr val="858585"/>
              </a:solidFill>
              <a:latin typeface="Marker Felt"/>
              <a:ea typeface="Marker Felt"/>
              <a:cs typeface="Marker Felt"/>
              <a:sym typeface="Marker Felt"/>
            </a:endParaRPr>
          </a:p>
          <a:p>
            <a:pPr lvl="0" marL="658368" indent="-658368" defTabSz="473201">
              <a:spcBef>
                <a:spcPts val="3400"/>
              </a:spcBef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5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rPr>
              <a:t>Gracie can you hand me that pencil?</a:t>
            </a:r>
            <a:endParaRPr sz="3725">
              <a:solidFill>
                <a:srgbClr val="858585"/>
              </a:solidFill>
              <a:latin typeface="Marker Felt"/>
              <a:ea typeface="Marker Felt"/>
              <a:cs typeface="Marker Felt"/>
              <a:sym typeface="Marker Felt"/>
            </a:endParaRPr>
          </a:p>
          <a:p>
            <a:pPr lvl="0" marL="658368" indent="-658368" defTabSz="473201">
              <a:spcBef>
                <a:spcPts val="3400"/>
              </a:spcBef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5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rPr>
              <a:t>Laura purchased a new leash collar and bed for her dog. </a:t>
            </a:r>
            <a:endParaRPr sz="3725">
              <a:solidFill>
                <a:srgbClr val="858585"/>
              </a:solidFill>
              <a:latin typeface="Marker Felt"/>
              <a:ea typeface="Marker Felt"/>
              <a:cs typeface="Marker Felt"/>
              <a:sym typeface="Marker Felt"/>
            </a:endParaRPr>
          </a:p>
          <a:p>
            <a:pPr lvl="0" marL="658368" indent="-658368" defTabSz="473201">
              <a:spcBef>
                <a:spcPts val="3400"/>
              </a:spcBef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725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rPr>
              <a:t>Halloween is in October and Thanksgiving is in November.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8">
                <a:solidFill>
                  <a:srgbClr val="6F6A5A"/>
                </a:solidFill>
              </a:rPr>
              <a:t>Tues. Sept. 9th-vocabulary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78358">
              <a:spcBef>
                <a:spcPts val="29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6F6A5A"/>
                </a:solidFill>
              </a:rPr>
              <a:t>Directions: Create Frayer models for the words below. </a:t>
            </a:r>
            <a:endParaRPr sz="3959">
              <a:solidFill>
                <a:srgbClr val="6F6A5A"/>
              </a:solidFill>
            </a:endParaRPr>
          </a:p>
          <a:p>
            <a:pPr lvl="0" marL="678941" indent="-678941" defTabSz="578358">
              <a:spcBef>
                <a:spcPts val="2900"/>
              </a:spcBef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6F6A5A"/>
                </a:solidFill>
              </a:rPr>
              <a:t>Concoction-a mixture of various ingredients or elements, an elaborate story, noun</a:t>
            </a:r>
            <a:endParaRPr sz="3959">
              <a:solidFill>
                <a:srgbClr val="6F6A5A"/>
              </a:solidFill>
            </a:endParaRPr>
          </a:p>
          <a:p>
            <a:pPr lvl="0" marL="678941" indent="-678941" defTabSz="578358">
              <a:spcBef>
                <a:spcPts val="2900"/>
              </a:spcBef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6F6A5A"/>
                </a:solidFill>
              </a:rPr>
              <a:t>Conspicuous-obvious to the eye or mind, adjective</a:t>
            </a:r>
            <a:endParaRPr sz="3959">
              <a:solidFill>
                <a:srgbClr val="6F6A5A"/>
              </a:solidFill>
            </a:endParaRPr>
          </a:p>
          <a:p>
            <a:pPr lvl="0" marL="678941" indent="-678941" defTabSz="578358">
              <a:spcBef>
                <a:spcPts val="2900"/>
              </a:spcBef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6F6A5A"/>
                </a:solidFill>
              </a:rPr>
              <a:t>Contortion- twisted out of shape or position, noun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56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66">
                <a:solidFill>
                  <a:srgbClr val="6F6A5A"/>
                </a:solidFill>
              </a:rPr>
              <a:t>Synonyms &amp; Antonyms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85800" indent="-685800"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Medley, imitation</a:t>
            </a:r>
            <a:endParaRPr sz="4000">
              <a:solidFill>
                <a:srgbClr val="6F6A5A"/>
              </a:solidFill>
            </a:endParaRPr>
          </a:p>
          <a:p>
            <a:pPr lvl="0" marL="685800" indent="-685800"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Prominent, unnoticeable  </a:t>
            </a:r>
            <a:endParaRPr sz="4000">
              <a:solidFill>
                <a:srgbClr val="6F6A5A"/>
              </a:solidFill>
            </a:endParaRPr>
          </a:p>
          <a:p>
            <a:pPr lvl="0" marL="685800" indent="-685800"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Deformation, beauty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Wed. Sept. 10-Quote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Directions: Write the quote of the week and explain what you think it means. Can you make a connection to the quote? If so, explain.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94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42">
                <a:solidFill>
                  <a:srgbClr val="6F6A5A"/>
                </a:solidFill>
              </a:rPr>
              <a:t>Thurs. Sept. 11-journal 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</a:pPr>
          </a:p>
        </p:txBody>
      </p:sp>
      <p:pic>
        <p:nvPicPr>
          <p:cNvPr id="52" name="IMG_103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0796" y="1765135"/>
            <a:ext cx="10295906" cy="7721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94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42">
                <a:solidFill>
                  <a:srgbClr val="6F6A5A"/>
                </a:solidFill>
              </a:rPr>
              <a:t>Fri. Sept. 12-Nonfiction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Article &amp; quiz from </a:t>
            </a:r>
            <a:r>
              <a:rPr i="1" sz="4000">
                <a:solidFill>
                  <a:srgbClr val="6F6A5A"/>
                </a:solidFill>
              </a:rPr>
              <a:t>Scope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