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lvl1pPr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1pPr>
    <a:lvl2pPr indent="228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2pPr>
    <a:lvl3pPr indent="457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3pPr>
    <a:lvl4pPr indent="685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4pPr>
    <a:lvl5pPr indent="9144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5pPr>
    <a:lvl6pPr indent="11430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6pPr>
    <a:lvl7pPr indent="13716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7pPr>
    <a:lvl8pPr indent="16002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8pPr>
    <a:lvl9pPr indent="1828800" algn="ctr" defTabSz="584200">
      <a:defRPr sz="3800">
        <a:solidFill>
          <a:srgbClr val="EBEBEB"/>
        </a:solidFill>
        <a:effectLst>
          <a:outerShdw sx="100000" sy="100000" kx="0" ky="0" algn="b" rotWithShape="0" blurRad="50800" dist="25400" dir="5400000">
            <a:srgbClr val="000000"/>
          </a:outerShdw>
        </a:effectLst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4E4E4E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0F0F0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6565">
              <a:alpha val="75000"/>
            </a:srgbClr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0F0F0"/>
              </a:solidFill>
              <a:prstDash val="solid"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61A1">
              <a:alpha val="80000"/>
            </a:srgb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>
              <a:alpha val="41000"/>
            </a:srgbClr>
          </a:solidFill>
        </a:fill>
      </a:tcStyle>
    </a:wholeTbl>
    <a:band2H>
      <a:tcTxStyle b="def" i="def"/>
      <a:tcStyle>
        <a:tcBdr/>
        <a:fill>
          <a:solidFill>
            <a:srgbClr val="909090">
              <a:alpha val="41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6350" cap="flat">
              <a:solidFill>
                <a:srgbClr val="484745"/>
              </a:solidFill>
              <a:prstDash val="solid"/>
              <a:miter lim="400000"/>
            </a:ln>
          </a:left>
          <a:right>
            <a:ln w="6350" cap="flat">
              <a:solidFill>
                <a:srgbClr val="5E5D5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6350" cap="flat">
              <a:solidFill>
                <a:srgbClr val="5E5D5B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5E5D5B"/>
              </a:solidFill>
              <a:prstDash val="solid"/>
              <a:miter lim="400000"/>
            </a:ln>
          </a:top>
          <a:bottom>
            <a:ln w="6350" cap="flat">
              <a:solidFill>
                <a:srgbClr val="484745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714717"/>
              </a:solidFill>
              <a:prstDash val="solid"/>
              <a:miter lim="400000"/>
            </a:ln>
          </a:left>
          <a:right>
            <a:ln w="12700" cap="flat">
              <a:solidFill>
                <a:srgbClr val="714717"/>
              </a:solidFill>
              <a:prstDash val="solid"/>
              <a:miter lim="400000"/>
            </a:ln>
          </a:right>
          <a:top>
            <a:ln w="6350" cap="flat">
              <a:solidFill>
                <a:srgbClr val="484745"/>
              </a:solidFill>
              <a:prstDash val="solid"/>
              <a:miter lim="400000"/>
            </a:ln>
          </a:top>
          <a:bottom>
            <a:ln w="6350" cap="flat">
              <a:solidFill>
                <a:srgbClr val="5E5D5B"/>
              </a:solidFill>
              <a:prstDash val="solid"/>
              <a:miter lim="400000"/>
            </a:ln>
          </a:bottom>
          <a:insideH>
            <a:ln w="12700" cap="flat">
              <a:solidFill>
                <a:srgbClr val="714717"/>
              </a:solidFill>
              <a:prstDash val="solid"/>
              <a:miter lim="400000"/>
            </a:ln>
          </a:insideH>
          <a:insideV>
            <a:ln w="12700" cap="flat">
              <a:solidFill>
                <a:srgbClr val="714717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3F1D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D4D4D"/>
          </a:solidFill>
        </a:fill>
      </a:tcStyle>
    </a:wholeTbl>
    <a:band2H>
      <a:tcTxStyle b="def" i="def"/>
      <a:tcStyle>
        <a:tcBdr/>
        <a:fill>
          <a:solidFill>
            <a:srgbClr val="5A5A5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3F1DF"/>
              </a:solidFill>
              <a:prstDash val="solid"/>
              <a:miter lim="400000"/>
            </a:ln>
          </a:left>
          <a:right>
            <a:ln w="12700" cap="flat">
              <a:solidFill>
                <a:srgbClr val="F3F1DF"/>
              </a:solidFill>
              <a:prstDash val="solid"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solidFill>
            <a:srgbClr val="1A8F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3F1DF"/>
              </a:solidFill>
              <a:prstDash val="solid"/>
              <a:miter lim="400000"/>
            </a:ln>
          </a:top>
          <a:bottom>
            <a:ln w="12700" cap="flat">
              <a:solidFill>
                <a:srgbClr val="F3F1DF"/>
              </a:solidFill>
              <a:prstDash val="solid"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D6D6D"/>
          </a:solidFill>
        </a:fill>
      </a:tcStyle>
    </a:wholeTbl>
    <a:band2H>
      <a:tcTxStyle b="def" i="def"/>
      <a:tcStyle>
        <a:tcBdr/>
        <a:fill>
          <a:solidFill>
            <a:srgbClr val="7D7D7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C5C5B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28282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2A7A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0331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D5D5D"/>
          </a:solidFill>
        </a:fill>
      </a:tcStyle>
    </a:wholeTbl>
    <a:band2H>
      <a:tcTxStyle b="def" i="def"/>
      <a:tcStyle>
        <a:tcBdr/>
        <a:fill>
          <a:solidFill>
            <a:srgbClr val="69696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6350" cap="flat">
              <a:solidFill>
                <a:srgbClr val="FFFFFF"/>
              </a:solidFill>
              <a:prstDash val="solid"/>
              <a:miter lim="400000"/>
            </a:ln>
          </a:right>
          <a:top>
            <a:ln w="6350" cap="flat">
              <a:solidFill>
                <a:srgbClr val="FFFFFF"/>
              </a:solidFill>
              <a:prstDash val="solid"/>
              <a:miter lim="400000"/>
            </a:ln>
          </a:top>
          <a:bottom>
            <a:ln w="635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635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8787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635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787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>
              <a:alpha val="10000"/>
            </a:srgbClr>
          </a:solidFill>
        </a:fill>
      </a:tcStyle>
    </a:wholeTbl>
    <a:band2H>
      <a:tcTxStyle b="def" i="def"/>
      <a:tcStyle>
        <a:tcBdr/>
        <a:fill>
          <a:solidFill>
            <a:srgbClr val="888888">
              <a:alpha val="1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0F0F0"/>
              </a:solidFill>
              <a:prstDash val="solid"/>
              <a:miter lim="400000"/>
            </a:ln>
          </a:right>
          <a:top>
            <a:ln w="6350" cap="flat">
              <a:solidFill>
                <a:srgbClr val="F0F0F0"/>
              </a:solidFill>
              <a:prstDash val="solid"/>
              <a:miter lim="400000"/>
            </a:ln>
          </a:top>
          <a:bottom>
            <a:ln w="635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0F0F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0F0F0"/>
              </a:solidFill>
              <a:prstDash val="solid"/>
              <a:miter lim="400000"/>
            </a:ln>
          </a:bottom>
          <a:insideH>
            <a:ln w="6350" cap="flat">
              <a:solidFill>
                <a:srgbClr val="F0F0F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762000" y="2463800"/>
            <a:ext cx="11480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762000" y="5156200"/>
            <a:ext cx="11480800" cy="8636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762000" y="6883400"/>
            <a:ext cx="11480800" cy="10795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762000" y="8128000"/>
            <a:ext cx="11480800" cy="91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62000" y="3517900"/>
            <a:ext cx="11480800" cy="27178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762000" y="419100"/>
            <a:ext cx="5384800" cy="4597400"/>
          </a:xfrm>
          <a:prstGeom prst="rect">
            <a:avLst/>
          </a:prstGeom>
        </p:spPr>
        <p:txBody>
          <a:bodyPr anchor="b"/>
          <a:lstStyle>
            <a:lvl1pPr>
              <a:defRPr sz="5200"/>
            </a:lvl1pPr>
          </a:lstStyle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52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762000" y="5245100"/>
            <a:ext cx="5384800" cy="3810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400">
              <a:solidFill>
                <a:srgbClr val="FFFFFF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62000" y="203200"/>
            <a:ext cx="11480800" cy="21463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62000" y="2374900"/>
            <a:ext cx="5384800" cy="68072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>
                <a:srgbClr val="EBEBEB"/>
              </a:buClr>
              <a:defRPr sz="2800"/>
            </a:lvl1pPr>
            <a:lvl2pPr marL="685800" indent="-342900">
              <a:spcBef>
                <a:spcPts val="3200"/>
              </a:spcBef>
              <a:buClr>
                <a:srgbClr val="EBEBEB"/>
              </a:buClr>
              <a:defRPr sz="2800"/>
            </a:lvl2pPr>
            <a:lvl3pPr marL="1028700" indent="-342900">
              <a:spcBef>
                <a:spcPts val="3200"/>
              </a:spcBef>
              <a:buClr>
                <a:srgbClr val="EBEBEB"/>
              </a:buClr>
              <a:defRPr sz="2800"/>
            </a:lvl3pPr>
            <a:lvl4pPr marL="1371600" indent="-342900">
              <a:spcBef>
                <a:spcPts val="3200"/>
              </a:spcBef>
              <a:buClr>
                <a:srgbClr val="EBEBEB"/>
              </a:buClr>
              <a:defRPr sz="2800"/>
            </a:lvl4pPr>
            <a:lvl5pPr marL="1714500" indent="-342900">
              <a:spcBef>
                <a:spcPts val="3200"/>
              </a:spcBef>
              <a:buClr>
                <a:srgbClr val="EBEBEB"/>
              </a:buClr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28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28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965200"/>
            <a:ext cx="11480800" cy="7823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762000" y="241300"/>
            <a:ext cx="11480800" cy="214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762000" y="2413000"/>
            <a:ext cx="11480800" cy="6362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One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1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Two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2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Three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3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Four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4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1pPr>
      <a:lvl2pPr indent="228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2pPr>
      <a:lvl3pPr indent="457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3pPr>
      <a:lvl4pPr indent="685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4pPr>
      <a:lvl5pPr indent="9144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5pPr>
      <a:lvl6pPr indent="11430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6pPr>
      <a:lvl7pPr indent="13716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7pPr>
      <a:lvl8pPr indent="16002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8pPr>
      <a:lvl9pPr indent="1828800" algn="ctr" defTabSz="584200">
        <a:defRPr b="1" sz="6400">
          <a:solidFill>
            <a:srgbClr val="FFFFFF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+mn-lt"/>
          <a:ea typeface="+mn-ea"/>
          <a:cs typeface="+mn-cs"/>
          <a:sym typeface="Helvetica Neue"/>
        </a:defRPr>
      </a:lvl9pPr>
    </p:titleStyle>
    <p:bodyStyle>
      <a:lvl1pPr marL="406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1pPr>
      <a:lvl2pPr marL="812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2pPr>
      <a:lvl3pPr marL="1219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3pPr>
      <a:lvl4pPr marL="1625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4pPr>
      <a:lvl5pPr marL="20320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5pPr>
      <a:lvl6pPr marL="24384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6pPr>
      <a:lvl7pPr marL="28448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7pPr>
      <a:lvl8pPr marL="32512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8pPr>
      <a:lvl9pPr marL="3657600" indent="-406400" defTabSz="584200">
        <a:spcBef>
          <a:spcPts val="4200"/>
        </a:spcBef>
        <a:buSzPct val="75000"/>
        <a:buChar char="•"/>
        <a:defRPr sz="3400">
          <a:solidFill>
            <a:srgbClr val="EBEBEB"/>
          </a:solidFill>
          <a:effectLst>
            <a:outerShdw sx="100000" sy="100000" kx="0" ky="0" algn="b" rotWithShape="0" blurRad="50800" dist="25400" dir="5400000">
              <a:srgbClr val="000000"/>
            </a:outerShdw>
          </a:effectLst>
          <a:latin typeface="Helvetica Neue Medium"/>
          <a:ea typeface="Helvetica Neue Medium"/>
          <a:cs typeface="Helvetica Neue Medium"/>
          <a:sym typeface="Helvetica Neue Medium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Language Bell Ringers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2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11-15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11, Grammar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Write the sentences below. Identify what part of speech you think the underlined word is. (noun, pronoun, adjective, adverb, preposition, interjection, conjunction, verb)</a:t>
            </a:r>
            <a:endParaRPr sz="3162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Because Michael forgot to pack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his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bug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spray,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mosquitoes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attacked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him all weekend.</a:t>
            </a:r>
            <a:endParaRPr sz="3162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Jane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and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Lindsay are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sisters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.</a:t>
            </a:r>
            <a:endParaRPr sz="3162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Hey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! What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is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your </a:t>
            </a: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favorite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book to read?</a:t>
            </a:r>
            <a:endParaRPr sz="3162">
              <a:solidFill>
                <a:srgbClr val="EBEBEB"/>
              </a:solidFill>
              <a:effectLst>
                <a:outerShdw sx="100000" sy="100000" kx="0" ky="0" algn="b" rotWithShape="0" blurRad="47244" dist="23622" dir="5400000">
                  <a:srgbClr val="000000"/>
                </a:outerShdw>
              </a:effectLst>
            </a:endParaRPr>
          </a:p>
          <a:p>
            <a:pPr lvl="0" marL="377952" indent="-377952" defTabSz="543305">
              <a:spcBef>
                <a:spcPts val="3900"/>
              </a:spcBef>
              <a:defRPr sz="1800">
                <a:solidFill>
                  <a:srgbClr val="000000"/>
                </a:solidFill>
                <a:effectLst/>
              </a:defRPr>
            </a:pPr>
            <a:r>
              <a:rPr sz="3162" u="sng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Down</a:t>
            </a:r>
            <a:r>
              <a:rPr sz="3162">
                <a:solidFill>
                  <a:srgbClr val="EBEBEB"/>
                </a:solidFill>
                <a:effectLst>
                  <a:outerShdw sx="100000" sy="100000" kx="0" ky="0" algn="b" rotWithShape="0" blurRad="47244" dist="23622" dir="5400000">
                    <a:srgbClr val="000000"/>
                  </a:outerShdw>
                </a:effectLst>
              </a:rPr>
              <a:t> the hall you will find our library.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12, Vocabulary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Directions: Create Frayer models for the following words and definitions. 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Adversary-(noun) an opponent or enemy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Aplomb-(noun) self confidence, especially in a difficult situation</a:t>
            </a:r>
            <a:endParaRPr sz="3400">
              <a:solidFill>
                <a:srgbClr val="EBEBEB"/>
              </a:solidFill>
              <a:effectLst>
                <a:outerShdw sx="100000" sy="100000" kx="0" ky="0" algn="b" rotWithShape="0" blurRad="50800" dist="25400" dir="5400000">
                  <a:srgbClr val="000000"/>
                </a:outerShdw>
              </a:effectLst>
            </a:endParaRPr>
          </a:p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Apprehensive-(adj) anxious or fearful, uneasy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13, Writing Skill/ Edit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Write the quote of the week and explain what you think it means. Can you make a connection to the quote? If so, explain.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14, Journal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Explain in a paragraph what makes someone a respectable person. What qualities would a person need to possess to earn your respect? Who is someone you respect? 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  <a:effectLst/>
              </a:defRPr>
            </a:pPr>
            <a:r>
              <a:rPr b="1" sz="6400">
                <a:solidFill>
                  <a:srgbClr val="FFFFFF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August 15, Nonfiction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Pick up a </a:t>
            </a:r>
            <a:r>
              <a:rPr i="1"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Scope </a:t>
            </a: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</a:rPr>
              <a:t>magazine and quiz from the green chair.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C000EB"/>
      </a:dk1>
      <a:lt1>
        <a:srgbClr val="EBEBEB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2">
  <a:themeElements>
    <a:clrScheme name="New_Template2">
      <a:dk1>
        <a:srgbClr val="000000"/>
      </a:dk1>
      <a:lt1>
        <a:srgbClr val="FFFFFF"/>
      </a:lt1>
      <a:dk2>
        <a:srgbClr val="525252"/>
      </a:dk2>
      <a:lt2>
        <a:srgbClr val="C9C9C9"/>
      </a:lt2>
      <a:accent1>
        <a:srgbClr val="619AE3"/>
      </a:accent1>
      <a:accent2>
        <a:srgbClr val="54BFB9"/>
      </a:accent2>
      <a:accent3>
        <a:srgbClr val="29C439"/>
      </a:accent3>
      <a:accent4>
        <a:srgbClr val="EDAC0F"/>
      </a:accent4>
      <a:accent5>
        <a:srgbClr val="D41D03"/>
      </a:accent5>
      <a:accent6>
        <a:srgbClr val="B264DA"/>
      </a:accent6>
      <a:hlink>
        <a:srgbClr val="0000FF"/>
      </a:hlink>
      <a:folHlink>
        <a:srgbClr val="FF00FF"/>
      </a:folHlink>
    </a:clrScheme>
    <a:fontScheme name="New_Template2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New_Templat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80000"/>
                </a:srgbClr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EBEBEB"/>
            </a:solidFill>
            <a:effectLst>
              <a:outerShdw sx="100000" sy="100000" kx="0" ky="0" algn="b" rotWithShape="0" blurRad="50800" dist="25400" dir="5400000">
                <a:srgbClr val="000000"/>
              </a:outerShdw>
            </a:effectLst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